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5"/>
  </p:notesMasterIdLst>
  <p:sldIdLst>
    <p:sldId id="285" r:id="rId2"/>
    <p:sldId id="283" r:id="rId3"/>
    <p:sldId id="270" r:id="rId4"/>
    <p:sldId id="276" r:id="rId5"/>
    <p:sldId id="284" r:id="rId6"/>
    <p:sldId id="277" r:id="rId7"/>
    <p:sldId id="278" r:id="rId8"/>
    <p:sldId id="258" r:id="rId9"/>
    <p:sldId id="279" r:id="rId10"/>
    <p:sldId id="259" r:id="rId11"/>
    <p:sldId id="272" r:id="rId12"/>
    <p:sldId id="271" r:id="rId13"/>
    <p:sldId id="262" r:id="rId14"/>
    <p:sldId id="267" r:id="rId15"/>
    <p:sldId id="265" r:id="rId16"/>
    <p:sldId id="264" r:id="rId17"/>
    <p:sldId id="287" r:id="rId18"/>
    <p:sldId id="273" r:id="rId19"/>
    <p:sldId id="266" r:id="rId20"/>
    <p:sldId id="268" r:id="rId21"/>
    <p:sldId id="274" r:id="rId22"/>
    <p:sldId id="275" r:id="rId23"/>
    <p:sldId id="26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inimized">
    <p:restoredLeft sz="15620"/>
    <p:restoredTop sz="70153" autoAdjust="0"/>
  </p:normalViewPr>
  <p:slideViewPr>
    <p:cSldViewPr snapToGrid="0" snapToObjects="1">
      <p:cViewPr varScale="1">
        <p:scale>
          <a:sx n="33" d="100"/>
          <a:sy n="33" d="100"/>
        </p:scale>
        <p:origin x="-3056" y="-10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3" d="100"/>
          <a:sy n="93" d="100"/>
        </p:scale>
        <p:origin x="-840"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29FB6D-4FFF-2A4D-89CC-A7D4B88192DA}" type="datetimeFigureOut">
              <a:rPr lang="en-US" smtClean="0"/>
              <a:pPr/>
              <a:t>12/9/16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E26195-926B-924C-85C9-1A1C18C7FEA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aseline="0" dirty="0" smtClean="0"/>
          </a:p>
          <a:p>
            <a:r>
              <a:rPr lang="en-US" sz="1400" baseline="0" dirty="0" smtClean="0"/>
              <a:t>. </a:t>
            </a:r>
            <a:br>
              <a:rPr lang="en-US" sz="1400" baseline="0" dirty="0" smtClean="0"/>
            </a:br>
            <a:endParaRPr lang="en-US" sz="1400" baseline="0" dirty="0" smtClean="0"/>
          </a:p>
          <a:p>
            <a:r>
              <a:rPr lang="en-US" sz="1400" baseline="0" dirty="0" smtClean="0"/>
              <a:t/>
            </a:r>
            <a:br>
              <a:rPr lang="en-US" sz="1400" baseline="0" dirty="0" smtClean="0"/>
            </a:br>
            <a:endParaRPr lang="en-US" sz="1400" baseline="0" dirty="0" smtClean="0"/>
          </a:p>
        </p:txBody>
      </p:sp>
      <p:sp>
        <p:nvSpPr>
          <p:cNvPr id="4" name="Slide Number Placeholder 3"/>
          <p:cNvSpPr>
            <a:spLocks noGrp="1"/>
          </p:cNvSpPr>
          <p:nvPr>
            <p:ph type="sldNum" sz="quarter" idx="10"/>
          </p:nvPr>
        </p:nvSpPr>
        <p:spPr/>
        <p:txBody>
          <a:bodyPr/>
          <a:lstStyle/>
          <a:p>
            <a:fld id="{13E26195-926B-924C-85C9-1A1C18C7FEA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SEEA or the System</a:t>
            </a:r>
            <a:r>
              <a:rPr lang="en-US" baseline="0" dirty="0" smtClean="0"/>
              <a:t> of Environmental Economic Accounting is the crux of this presentation.  The SEEA is an internationally agreed upon statistical framework that measures the environment with its interactions with the economy.</a:t>
            </a:r>
          </a:p>
          <a:p>
            <a:endParaRPr lang="en-US" baseline="0" dirty="0" smtClean="0"/>
          </a:p>
          <a:p>
            <a:r>
              <a:rPr lang="en-US" baseline="0" dirty="0" smtClean="0"/>
              <a:t>It was adopted as a statistical standard framework by the UN Statistical Commission in 2012 and included the cooperation of the large international institutions.  </a:t>
            </a:r>
          </a:p>
          <a:p>
            <a:endParaRPr lang="en-US" baseline="0" dirty="0" smtClean="0"/>
          </a:p>
          <a:p>
            <a:r>
              <a:rPr lang="en-US" baseline="0" dirty="0" smtClean="0"/>
              <a:t>The details of the framework are still up in the air, and I would ask our leaders to task ESCAP for more Pacific representation. In terms of its application to SDG 14, only a couple of the targets and processes have been met, and we need to be more present in this discussion.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sz="1200" kern="1200" baseline="0" dirty="0" smtClean="0">
                <a:solidFill>
                  <a:schemeClr val="tx1"/>
                </a:solidFill>
                <a:latin typeface="+mn-lt"/>
                <a:ea typeface="+mn-ea"/>
                <a:cs typeface="+mn-cs"/>
              </a:rPr>
              <a:t>The 2012 SEEA framework was based on the </a:t>
            </a:r>
            <a:r>
              <a:rPr lang="en-US" sz="1200" b="1" kern="1200" baseline="0" dirty="0" smtClean="0">
                <a:solidFill>
                  <a:schemeClr val="tx1"/>
                </a:solidFill>
                <a:latin typeface="+mn-lt"/>
                <a:ea typeface="+mn-ea"/>
                <a:cs typeface="+mn-cs"/>
              </a:rPr>
              <a:t>2003 </a:t>
            </a:r>
            <a:r>
              <a:rPr lang="en-US" sz="1200" kern="1200" baseline="0" dirty="0" smtClean="0">
                <a:solidFill>
                  <a:schemeClr val="tx1"/>
                </a:solidFill>
                <a:latin typeface="+mn-lt"/>
                <a:ea typeface="+mn-ea"/>
                <a:cs typeface="+mn-cs"/>
              </a:rPr>
              <a:t>SEEA Handbook which set out to explore how sets of statistical accounts can be compiled which would provide investigation and analysis of the interaction between the </a:t>
            </a:r>
            <a:r>
              <a:rPr lang="en-US" sz="1200" b="1" kern="1200" baseline="0" dirty="0" smtClean="0">
                <a:solidFill>
                  <a:schemeClr val="tx1"/>
                </a:solidFill>
                <a:latin typeface="+mn-lt"/>
                <a:ea typeface="+mn-ea"/>
                <a:cs typeface="+mn-cs"/>
              </a:rPr>
              <a:t>economy </a:t>
            </a:r>
            <a:r>
              <a:rPr lang="en-US" sz="1200" kern="1200" baseline="0" dirty="0" smtClean="0">
                <a:solidFill>
                  <a:schemeClr val="tx1"/>
                </a:solidFill>
                <a:latin typeface="+mn-lt"/>
                <a:ea typeface="+mn-ea"/>
                <a:cs typeface="+mn-cs"/>
              </a:rPr>
              <a:t>and </a:t>
            </a:r>
            <a:r>
              <a:rPr lang="en-US" sz="1200" b="1" kern="1200" baseline="0" dirty="0" smtClean="0">
                <a:solidFill>
                  <a:schemeClr val="tx1"/>
                </a:solidFill>
                <a:latin typeface="+mn-lt"/>
                <a:ea typeface="+mn-ea"/>
                <a:cs typeface="+mn-cs"/>
              </a:rPr>
              <a:t>environment</a:t>
            </a:r>
            <a:r>
              <a:rPr lang="en-US" sz="1200" kern="1200" baseline="0" dirty="0" smtClean="0">
                <a:solidFill>
                  <a:schemeClr val="tx1"/>
                </a:solidFill>
                <a:latin typeface="+mn-lt"/>
                <a:ea typeface="+mn-ea"/>
                <a:cs typeface="+mn-cs"/>
              </a:rPr>
              <a:t>. By integrating the environmental and economic, different patterns of production and consumption were studied, particularly when it accounts for </a:t>
            </a:r>
            <a:r>
              <a:rPr lang="en-US" sz="1200" b="1" kern="1200" baseline="0" dirty="0" smtClean="0">
                <a:solidFill>
                  <a:schemeClr val="tx1"/>
                </a:solidFill>
                <a:latin typeface="+mn-lt"/>
                <a:ea typeface="+mn-ea"/>
                <a:cs typeface="+mn-cs"/>
              </a:rPr>
              <a:t>environmental degradation </a:t>
            </a:r>
            <a:r>
              <a:rPr lang="en-US" sz="1200" kern="1200" baseline="0" dirty="0" smtClean="0">
                <a:solidFill>
                  <a:schemeClr val="tx1"/>
                </a:solidFill>
                <a:latin typeface="+mn-lt"/>
                <a:ea typeface="+mn-ea"/>
                <a:cs typeface="+mn-cs"/>
              </a:rPr>
              <a:t>as a deficit.</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New ecological aggregates based on </a:t>
            </a:r>
            <a:r>
              <a:rPr lang="en-US" sz="1200" kern="1200" baseline="0" dirty="0" smtClean="0">
                <a:solidFill>
                  <a:schemeClr val="tx1"/>
                </a:solidFill>
                <a:latin typeface="+mn-lt"/>
                <a:ea typeface="+mn-ea"/>
                <a:cs typeface="+mn-cs"/>
              </a:rPr>
              <a:t>degradation </a:t>
            </a:r>
            <a:r>
              <a:rPr lang="en-US" sz="1200" kern="1200" baseline="0" dirty="0" smtClean="0">
                <a:solidFill>
                  <a:schemeClr val="tx1"/>
                </a:solidFill>
                <a:latin typeface="+mn-lt"/>
                <a:ea typeface="+mn-ea"/>
                <a:cs typeface="+mn-cs"/>
              </a:rPr>
              <a:t>could be used to measure not only the consequences for the economy, but the consequences for the ecological well-being of our planet as well. One of the things that makes the 2003 SEEA an invaluable resource guide is the analysis of </a:t>
            </a:r>
            <a:r>
              <a:rPr lang="en-US" sz="1200" b="1" kern="1200" baseline="0" dirty="0" smtClean="0">
                <a:solidFill>
                  <a:schemeClr val="tx1"/>
                </a:solidFill>
                <a:latin typeface="+mn-lt"/>
                <a:ea typeface="+mn-ea"/>
                <a:cs typeface="+mn-cs"/>
              </a:rPr>
              <a:t>what has been rejected</a:t>
            </a:r>
            <a:r>
              <a:rPr lang="en-US"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be clear, I’m not selling you snake oil here, the </a:t>
            </a:r>
            <a:r>
              <a:rPr lang="en-US" sz="1200" kern="1200" baseline="0" dirty="0" smtClean="0">
                <a:solidFill>
                  <a:schemeClr val="tx1"/>
                </a:solidFill>
                <a:latin typeface="+mn-lt"/>
                <a:ea typeface="+mn-ea"/>
                <a:cs typeface="+mn-cs"/>
              </a:rPr>
              <a:t>adoption of the 2012 SEEA </a:t>
            </a:r>
            <a:r>
              <a:rPr lang="en-US" sz="1200" kern="1200" baseline="0" dirty="0" smtClean="0">
                <a:solidFill>
                  <a:schemeClr val="tx1"/>
                </a:solidFill>
                <a:latin typeface="+mn-lt"/>
                <a:ea typeface="+mn-ea"/>
                <a:cs typeface="+mn-cs"/>
              </a:rPr>
              <a:t>framework should </a:t>
            </a:r>
            <a:r>
              <a:rPr lang="en-US" sz="1200" kern="1200" baseline="0" dirty="0" smtClean="0">
                <a:solidFill>
                  <a:schemeClr val="tx1"/>
                </a:solidFill>
                <a:latin typeface="+mn-lt"/>
                <a:ea typeface="+mn-ea"/>
                <a:cs typeface="+mn-cs"/>
              </a:rPr>
              <a:t>not be seen as a big win for</a:t>
            </a:r>
            <a:r>
              <a:rPr lang="en-US" sz="1200" kern="1200" baseline="0" dirty="0" smtClean="0">
                <a:solidFill>
                  <a:schemeClr val="tx1"/>
                </a:solidFill>
                <a:latin typeface="+mn-lt"/>
                <a:ea typeface="+mn-ea"/>
                <a:cs typeface="+mn-cs"/>
              </a:rPr>
              <a:t> Small Island States</a:t>
            </a:r>
            <a:r>
              <a:rPr lang="en-US" sz="1200" kern="1200" baseline="0" dirty="0" smtClean="0">
                <a:solidFill>
                  <a:schemeClr val="tx1"/>
                </a:solidFill>
                <a:latin typeface="+mn-lt"/>
                <a:ea typeface="+mn-ea"/>
                <a:cs typeface="+mn-cs"/>
              </a:rPr>
              <a:t>, but it should be seen as</a:t>
            </a:r>
            <a:r>
              <a:rPr lang="en-US" sz="1200" kern="1200" baseline="0" dirty="0" smtClean="0">
                <a:solidFill>
                  <a:schemeClr val="tx1"/>
                </a:solidFill>
                <a:latin typeface="+mn-lt"/>
                <a:ea typeface="+mn-ea"/>
                <a:cs typeface="+mn-cs"/>
              </a:rPr>
              <a:t> an opportunity </a:t>
            </a:r>
            <a:r>
              <a:rPr lang="en-US" sz="1200" kern="1200" baseline="0" dirty="0" smtClean="0">
                <a:solidFill>
                  <a:schemeClr val="tx1"/>
                </a:solidFill>
                <a:latin typeface="+mn-lt"/>
                <a:ea typeface="+mn-ea"/>
                <a:cs typeface="+mn-cs"/>
              </a:rPr>
              <a:t>for Small Island States </a:t>
            </a:r>
            <a:r>
              <a:rPr lang="en-US" sz="1200" kern="1200" baseline="0" dirty="0" smtClean="0">
                <a:solidFill>
                  <a:schemeClr val="tx1"/>
                </a:solidFill>
                <a:latin typeface="+mn-lt"/>
                <a:ea typeface="+mn-ea"/>
                <a:cs typeface="+mn-cs"/>
              </a:rPr>
              <a:t>to raise the value of our ecological biodiversity in </a:t>
            </a:r>
            <a:r>
              <a:rPr lang="en-US" sz="1200" kern="1200" baseline="0" dirty="0" smtClean="0">
                <a:solidFill>
                  <a:schemeClr val="tx1"/>
                </a:solidFill>
                <a:latin typeface="+mn-lt"/>
                <a:ea typeface="+mn-ea"/>
                <a:cs typeface="+mn-cs"/>
              </a:rPr>
              <a:t>light of loss and damage in the context of climate </a:t>
            </a:r>
            <a:r>
              <a:rPr lang="en-US" sz="1200" kern="1200" baseline="0" dirty="0" smtClean="0">
                <a:solidFill>
                  <a:schemeClr val="tx1"/>
                </a:solidFill>
                <a:latin typeface="+mn-lt"/>
                <a:ea typeface="+mn-ea"/>
                <a:cs typeface="+mn-cs"/>
              </a:rPr>
              <a:t>change. This is not shooting for the moon or shooting for the stars as was mentioned yesterday, this is simply shooting for normalcy, for being on par with other regions.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2009</a:t>
            </a:r>
            <a:r>
              <a:rPr lang="en-US" sz="1200" kern="1200" baseline="0" dirty="0" smtClean="0">
                <a:solidFill>
                  <a:schemeClr val="tx1"/>
                </a:solidFill>
                <a:latin typeface="+mn-lt"/>
                <a:ea typeface="+mn-ea"/>
                <a:cs typeface="+mn-cs"/>
              </a:rPr>
              <a:t>, French president Nicolas </a:t>
            </a:r>
            <a:r>
              <a:rPr lang="en-US" sz="1200" kern="1200" baseline="0" dirty="0" err="1" smtClean="0">
                <a:solidFill>
                  <a:schemeClr val="tx1"/>
                </a:solidFill>
                <a:latin typeface="+mn-lt"/>
                <a:ea typeface="+mn-ea"/>
                <a:cs typeface="+mn-cs"/>
              </a:rPr>
              <a:t>Sarkozy</a:t>
            </a:r>
            <a:r>
              <a:rPr lang="en-US" sz="1200" kern="1200" baseline="0" dirty="0" smtClean="0">
                <a:solidFill>
                  <a:schemeClr val="tx1"/>
                </a:solidFill>
                <a:latin typeface="+mn-lt"/>
                <a:ea typeface="+mn-ea"/>
                <a:cs typeface="+mn-cs"/>
              </a:rPr>
              <a:t>  commissioned a report Measuring Economic Performance and Social Progress which was headed by Joseph </a:t>
            </a:r>
            <a:r>
              <a:rPr lang="en-US" sz="1200" kern="1200" baseline="0" dirty="0" err="1" smtClean="0">
                <a:solidFill>
                  <a:schemeClr val="tx1"/>
                </a:solidFill>
                <a:latin typeface="+mn-lt"/>
                <a:ea typeface="+mn-ea"/>
                <a:cs typeface="+mn-cs"/>
              </a:rPr>
              <a:t>Stiglitz</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Amartya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Sen</a:t>
            </a:r>
            <a:r>
              <a:rPr lang="en-US" sz="1200" kern="1200" baseline="0" dirty="0" smtClean="0">
                <a:solidFill>
                  <a:schemeClr val="tx1"/>
                </a:solidFill>
                <a:latin typeface="+mn-lt"/>
                <a:ea typeface="+mn-ea"/>
                <a:cs typeface="+mn-cs"/>
              </a:rPr>
              <a:t>– two of the world’s leading economists.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don’t know if this</a:t>
            </a:r>
            <a:r>
              <a:rPr lang="en-US" sz="1200" kern="1200" dirty="0" smtClean="0">
                <a:solidFill>
                  <a:schemeClr val="tx1"/>
                </a:solidFill>
                <a:latin typeface="+mn-lt"/>
                <a:ea typeface="+mn-ea"/>
                <a:cs typeface="+mn-cs"/>
              </a:rPr>
              <a:t> is just a poor translation </a:t>
            </a:r>
            <a:r>
              <a:rPr lang="en-US" sz="1200" kern="1200" dirty="0" smtClean="0">
                <a:solidFill>
                  <a:schemeClr val="tx1"/>
                </a:solidFill>
                <a:latin typeface="+mn-lt"/>
                <a:ea typeface="+mn-ea"/>
                <a:cs typeface="+mn-cs"/>
              </a:rPr>
              <a:t>from the French, but it</a:t>
            </a:r>
            <a:r>
              <a:rPr lang="en-US" sz="1200" kern="1200" baseline="0" dirty="0" smtClean="0">
                <a:solidFill>
                  <a:schemeClr val="tx1"/>
                </a:solidFill>
                <a:latin typeface="+mn-lt"/>
                <a:ea typeface="+mn-ea"/>
                <a:cs typeface="+mn-cs"/>
              </a:rPr>
              <a:t> says that our current GDP measurements will be flawed until environmental degradation is appropriately included in our measurements.</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advanced economies, consumption is literally </a:t>
            </a:r>
            <a:r>
              <a:rPr lang="en-US" baseline="0" dirty="0" err="1" smtClean="0"/>
              <a:t>overweighted</a:t>
            </a:r>
            <a:r>
              <a:rPr lang="en-US" baseline="0" dirty="0" smtClean="0"/>
              <a:t>.  </a:t>
            </a:r>
          </a:p>
          <a:p>
            <a:endParaRPr lang="en-US" baseline="0" dirty="0" smtClean="0"/>
          </a:p>
          <a:p>
            <a:r>
              <a:rPr lang="en-US" baseline="0" dirty="0" smtClean="0"/>
              <a:t>This cartogram makes it  easy to see how the GDP matrix privileges its own industries and economic </a:t>
            </a:r>
            <a:r>
              <a:rPr lang="en-US" baseline="0" dirty="0" smtClean="0"/>
              <a:t>priorities.</a:t>
            </a:r>
          </a:p>
          <a:p>
            <a:endParaRPr lang="en-US" baseline="0" dirty="0" smtClean="0"/>
          </a:p>
          <a:p>
            <a:r>
              <a:rPr lang="en-US" baseline="0" dirty="0" smtClean="0"/>
              <a:t>Even </a:t>
            </a:r>
            <a:r>
              <a:rPr lang="en-US" baseline="0" dirty="0" smtClean="0"/>
              <a:t>after several accounting </a:t>
            </a:r>
            <a:r>
              <a:rPr lang="en-US" baseline="0" dirty="0" smtClean="0"/>
              <a:t>revisions</a:t>
            </a:r>
            <a:r>
              <a:rPr lang="en-US" baseline="0" dirty="0" smtClean="0"/>
              <a:t>, National Accounting systems have not yet created a more equitable accounting system that would redistribute wealth across income levels and regions.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3E26195-926B-924C-85C9-1A1C18C7FEA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Ecological Footprint measures how much of the regenerative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capacity of the biosphere is used up by human activities. It does so by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calculating the amount of biologically productive land and water area required to support 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given population at its current level of consumption.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 the mid-1980s, humanity’s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footprint has been larger than the planet's carrying capacity, and humanity’s total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Footprint has long ago exceeded the Earth’s </a:t>
            </a:r>
            <a:r>
              <a:rPr lang="en-US" sz="1200" kern="1200" dirty="0" err="1" smtClean="0">
                <a:solidFill>
                  <a:schemeClr val="tx1"/>
                </a:solidFill>
                <a:latin typeface="+mn-lt"/>
                <a:ea typeface="+mn-ea"/>
                <a:cs typeface="+mn-cs"/>
              </a:rPr>
              <a:t>biocapacity</a:t>
            </a:r>
            <a:r>
              <a:rPr lang="en-US" sz="1200" kern="1200" dirty="0" smtClean="0">
                <a:solidFill>
                  <a:schemeClr val="tx1"/>
                </a:solidFill>
                <a:latin typeface="+mn-lt"/>
                <a:ea typeface="+mn-ea"/>
                <a:cs typeface="+mn-cs"/>
              </a:rPr>
              <a:t>. When you consider</a:t>
            </a:r>
            <a:r>
              <a:rPr lang="en-US" sz="1200" kern="1200" baseline="0" dirty="0" smtClean="0">
                <a:solidFill>
                  <a:schemeClr val="tx1"/>
                </a:solidFill>
                <a:latin typeface="+mn-lt"/>
                <a:ea typeface="+mn-ea"/>
                <a:cs typeface="+mn-cs"/>
              </a:rPr>
              <a:t> this statement, how then would you value Ecological Biodiversity? I would start off by valuing it against the weight of the ecological footprint.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 country’s Footprint (</a:t>
            </a:r>
            <a:r>
              <a:rPr lang="en-US" sz="1200" b="1" i="1" kern="1200" dirty="0" smtClean="0">
                <a:solidFill>
                  <a:schemeClr val="tx1"/>
                </a:solidFill>
                <a:latin typeface="+mn-lt"/>
                <a:ea typeface="+mn-ea"/>
                <a:cs typeface="+mn-cs"/>
              </a:rPr>
              <a:t>demand side</a:t>
            </a:r>
            <a:r>
              <a:rPr lang="en-US" sz="1200" i="1" kern="1200" dirty="0" smtClean="0">
                <a:solidFill>
                  <a:schemeClr val="tx1"/>
                </a:solidFill>
                <a:latin typeface="+mn-lt"/>
                <a:ea typeface="+mn-ea"/>
                <a:cs typeface="+mn-cs"/>
              </a:rPr>
              <a:t>) is</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the total area required to produce the food, fiber and timber that it consumes, absorb the waste</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that it generates, and provide space for its infrastructure (</a:t>
            </a:r>
            <a:r>
              <a:rPr lang="en-US" sz="1200" b="1" i="1" kern="1200" dirty="0" smtClean="0">
                <a:solidFill>
                  <a:schemeClr val="tx1"/>
                </a:solidFill>
                <a:latin typeface="+mn-lt"/>
                <a:ea typeface="+mn-ea"/>
                <a:cs typeface="+mn-cs"/>
              </a:rPr>
              <a:t>distribution/exchange</a:t>
            </a:r>
            <a:r>
              <a:rPr lang="en-US" sz="1200" i="1" kern="1200" dirty="0" smtClean="0">
                <a:solidFill>
                  <a:schemeClr val="tx1"/>
                </a:solidFill>
                <a:latin typeface="+mn-lt"/>
                <a:ea typeface="+mn-ea"/>
                <a:cs typeface="+mn-cs"/>
              </a:rPr>
              <a:t>). On the supply side,</a:t>
            </a:r>
            <a:r>
              <a:rPr lang="en-US" sz="1200" i="1" kern="1200" baseline="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biocapacity</a:t>
            </a:r>
            <a:r>
              <a:rPr lang="en-US" sz="1200" i="1" kern="1200" dirty="0" smtClean="0">
                <a:solidFill>
                  <a:schemeClr val="tx1"/>
                </a:solidFill>
                <a:latin typeface="+mn-lt"/>
                <a:ea typeface="+mn-ea"/>
                <a:cs typeface="+mn-cs"/>
              </a:rPr>
              <a:t> is the productive capacity of the biosphere and its ability to provide a flux of</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biological resources and services useful to humankind. </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--2011 </a:t>
            </a:r>
            <a:r>
              <a:rPr lang="en-US" sz="1200" i="1" kern="1200" dirty="0" err="1" smtClean="0">
                <a:solidFill>
                  <a:schemeClr val="tx1"/>
                </a:solidFill>
                <a:latin typeface="+mn-lt"/>
                <a:ea typeface="+mn-ea"/>
                <a:cs typeface="+mn-cs"/>
              </a:rPr>
              <a:t>stiglitz</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sen</a:t>
            </a:r>
            <a:r>
              <a:rPr lang="en-US" sz="1200" i="1" kern="1200" dirty="0" smtClean="0">
                <a:solidFill>
                  <a:schemeClr val="tx1"/>
                </a:solidFill>
                <a:latin typeface="+mn-lt"/>
                <a:ea typeface="+mn-ea"/>
                <a:cs typeface="+mn-cs"/>
              </a:rPr>
              <a:t> 161, 162</a:t>
            </a:r>
            <a:endParaRPr lang="en-US" i="1" dirty="0" smtClean="0"/>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Here is another cartogram</a:t>
            </a:r>
            <a:r>
              <a:rPr lang="en-US" sz="1200" kern="1200" baseline="0" dirty="0" smtClean="0">
                <a:solidFill>
                  <a:schemeClr val="tx1"/>
                </a:solidFill>
                <a:latin typeface="+mn-lt"/>
                <a:ea typeface="+mn-ea"/>
                <a:cs typeface="+mn-cs"/>
              </a:rPr>
              <a:t> measuring Carbon Emissions.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far, the carbon trading schemes of the Green Economy has privatized many environments and removed much of the human/customary activity, while industries have continued expanding their carbon footprint. The Blue Economy is likely to follow suit– but at this moment the Blue Economy has not really been defined.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the Pacific, can we just say that the Blue Economy needs to account for something much greater: and I’m going to call this “our Blue Awesomeness.”</a:t>
            </a: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 want to draw your attention</a:t>
            </a:r>
            <a:r>
              <a:rPr lang="en-US" baseline="0" dirty="0" smtClean="0"/>
              <a:t> to in the proposed SEEA chart is </a:t>
            </a:r>
            <a:r>
              <a:rPr lang="en-US" b="1" baseline="0" dirty="0" smtClean="0"/>
              <a:t>valuation techniques</a:t>
            </a:r>
            <a:r>
              <a:rPr lang="en-US" b="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I were to apply this to Marine Protected Areas, I would say that </a:t>
            </a:r>
            <a:r>
              <a:rPr lang="en-US" sz="1200" kern="1200" dirty="0" smtClean="0">
                <a:solidFill>
                  <a:schemeClr val="tx1"/>
                </a:solidFill>
                <a:latin typeface="+mn-lt"/>
                <a:ea typeface="+mn-ea"/>
                <a:cs typeface="+mn-cs"/>
              </a:rPr>
              <a:t>the current wave of enclosures targeting the world’s fisheries and ocean is taking place within the same context as global land grabbing.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You can measure</a:t>
            </a:r>
            <a:r>
              <a:rPr lang="en-US" sz="1200" kern="1200" baseline="0" dirty="0" smtClean="0">
                <a:solidFill>
                  <a:schemeClr val="tx1"/>
                </a:solidFill>
                <a:latin typeface="+mn-lt"/>
                <a:ea typeface="+mn-ea"/>
                <a:cs typeface="+mn-cs"/>
              </a:rPr>
              <a:t> this in the </a:t>
            </a:r>
            <a:r>
              <a:rPr lang="en-US" sz="1200" kern="1200" dirty="0" smtClean="0">
                <a:solidFill>
                  <a:schemeClr val="tx1"/>
                </a:solidFill>
                <a:latin typeface="+mn-lt"/>
                <a:ea typeface="+mn-ea"/>
                <a:cs typeface="+mn-cs"/>
              </a:rPr>
              <a:t>upsurge and the changing use of land and its associated resources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from small-scale, </a:t>
            </a:r>
            <a:r>
              <a:rPr lang="en-US" sz="1200" kern="1200" dirty="0" err="1" smtClean="0">
                <a:solidFill>
                  <a:schemeClr val="tx1"/>
                </a:solidFill>
                <a:latin typeface="+mn-lt"/>
                <a:ea typeface="+mn-ea"/>
                <a:cs typeface="+mn-cs"/>
              </a:rPr>
              <a:t>labour</a:t>
            </a:r>
            <a:r>
              <a:rPr lang="en-US" sz="1200" kern="1200" dirty="0" smtClean="0">
                <a:solidFill>
                  <a:schemeClr val="tx1"/>
                </a:solidFill>
                <a:latin typeface="+mn-lt"/>
                <a:ea typeface="+mn-ea"/>
                <a:cs typeface="+mn-cs"/>
              </a:rPr>
              <a:t>-intensive uses like subsistence agriculture, toward large-scale, capital-intensive, resource-depleting uses such as industrial monocultures, </a:t>
            </a:r>
            <a:r>
              <a:rPr lang="en-US" sz="1200" kern="1200" dirty="0" smtClean="0">
                <a:solidFill>
                  <a:schemeClr val="tx1"/>
                </a:solidFill>
                <a:latin typeface="+mn-lt"/>
                <a:ea typeface="+mn-ea"/>
                <a:cs typeface="+mn-cs"/>
              </a:rPr>
              <a:t>or raw </a:t>
            </a:r>
            <a:r>
              <a:rPr lang="en-US" sz="1200" kern="1200" dirty="0" smtClean="0">
                <a:solidFill>
                  <a:schemeClr val="tx1"/>
                </a:solidFill>
                <a:latin typeface="+mn-lt"/>
                <a:ea typeface="+mn-ea"/>
                <a:cs typeface="+mn-cs"/>
              </a:rPr>
              <a:t>material </a:t>
            </a:r>
            <a:r>
              <a:rPr lang="en-US" sz="1200" kern="1200" dirty="0" smtClean="0">
                <a:solidFill>
                  <a:schemeClr val="tx1"/>
                </a:solidFill>
                <a:latin typeface="+mn-lt"/>
                <a:ea typeface="+mn-ea"/>
                <a:cs typeface="+mn-cs"/>
              </a:rPr>
              <a:t>extraction.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we think this is a cart before</a:t>
            </a:r>
            <a:r>
              <a:rPr lang="en-US" sz="1200" kern="1200" baseline="0" dirty="0" smtClean="0">
                <a:solidFill>
                  <a:schemeClr val="tx1"/>
                </a:solidFill>
                <a:latin typeface="+mn-lt"/>
                <a:ea typeface="+mn-ea"/>
                <a:cs typeface="+mn-cs"/>
              </a:rPr>
              <a:t> the horse project, we should consider that industries and markets are already being </a:t>
            </a:r>
            <a:r>
              <a:rPr lang="en-US" sz="1200" kern="1200" baseline="0" dirty="0" smtClean="0">
                <a:solidFill>
                  <a:schemeClr val="tx1"/>
                </a:solidFill>
                <a:latin typeface="+mn-lt"/>
                <a:ea typeface="+mn-ea"/>
                <a:cs typeface="+mn-cs"/>
              </a:rPr>
              <a:t>integrated and </a:t>
            </a:r>
            <a:r>
              <a:rPr lang="en-US" sz="1200" kern="1200" baseline="0" dirty="0" smtClean="0">
                <a:solidFill>
                  <a:schemeClr val="tx1"/>
                </a:solidFill>
                <a:latin typeface="+mn-lt"/>
                <a:ea typeface="+mn-ea"/>
                <a:cs typeface="+mn-cs"/>
              </a:rPr>
              <a:t>harmonized in preparation for the national accounting shift</a:t>
            </a:r>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all</a:t>
            </a:r>
            <a:r>
              <a:rPr lang="en-US" sz="1200" kern="1200" dirty="0" smtClean="0">
                <a:solidFill>
                  <a:schemeClr val="tx1"/>
                </a:solidFill>
                <a:latin typeface="+mn-lt"/>
                <a:ea typeface="+mn-ea"/>
                <a:cs typeface="+mn-cs"/>
              </a:rPr>
              <a:t> taking place in the broader context of changing global economic, financial, climate and environmental dynamics.</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me and The Global Ocean Grab-TNI and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2003, the SEEA identified this undertaking when it asked how to “incorporate the effects of degradation in the national accounts. The first is </a:t>
            </a:r>
            <a:r>
              <a:rPr lang="en-US" sz="1200" b="1" kern="1200" baseline="0" dirty="0" smtClean="0">
                <a:solidFill>
                  <a:schemeClr val="tx1"/>
                </a:solidFill>
                <a:latin typeface="+mn-lt"/>
                <a:ea typeface="+mn-ea"/>
                <a:cs typeface="+mn-cs"/>
              </a:rPr>
              <a:t>how </a:t>
            </a:r>
            <a:r>
              <a:rPr lang="en-US" sz="1200" kern="1200" baseline="0" dirty="0" smtClean="0">
                <a:solidFill>
                  <a:schemeClr val="tx1"/>
                </a:solidFill>
                <a:latin typeface="+mn-lt"/>
                <a:ea typeface="+mn-ea"/>
                <a:cs typeface="+mn-cs"/>
              </a:rPr>
              <a:t>to place a value on degradation; the second is </a:t>
            </a:r>
            <a:r>
              <a:rPr lang="en-US" sz="1200" b="1" kern="1200" baseline="0" dirty="0" smtClean="0">
                <a:solidFill>
                  <a:schemeClr val="tx1"/>
                </a:solidFill>
                <a:latin typeface="+mn-lt"/>
                <a:ea typeface="+mn-ea"/>
                <a:cs typeface="+mn-cs"/>
              </a:rPr>
              <a:t>where </a:t>
            </a:r>
            <a:r>
              <a:rPr lang="en-US" sz="1200" kern="1200" baseline="0" dirty="0" smtClean="0">
                <a:solidFill>
                  <a:schemeClr val="tx1"/>
                </a:solidFill>
                <a:latin typeface="+mn-lt"/>
                <a:ea typeface="+mn-ea"/>
                <a:cs typeface="+mn-cs"/>
              </a:rPr>
              <a:t>to locate this valuation in the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In</a:t>
            </a:r>
            <a:r>
              <a:rPr lang="en-US" sz="1400" kern="1200" baseline="0" dirty="0" smtClean="0">
                <a:solidFill>
                  <a:schemeClr val="tx1"/>
                </a:solidFill>
                <a:latin typeface="+mn-lt"/>
                <a:ea typeface="+mn-ea"/>
                <a:cs typeface="+mn-cs"/>
              </a:rPr>
              <a:t> terms of Oceans Governance.  We have to remember that governance is about setting regulatory protections– coherence, compliance and enforcement– not establishing an institution to streamline and mainframe investment.</a:t>
            </a:r>
            <a:endParaRPr lang="en-US" sz="14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one</a:t>
            </a:r>
            <a:r>
              <a:rPr lang="en-US" baseline="0" dirty="0" smtClean="0"/>
              <a:t> looks at the </a:t>
            </a:r>
            <a:r>
              <a:rPr lang="en-US" baseline="0" dirty="0" err="1" smtClean="0"/>
              <a:t>EEZs</a:t>
            </a:r>
            <a:r>
              <a:rPr lang="en-US" baseline="0" dirty="0" smtClean="0"/>
              <a:t> of the region, it’s so vast.</a:t>
            </a:r>
            <a:r>
              <a:rPr lang="en-US" baseline="0" dirty="0" smtClean="0"/>
              <a:t> </a:t>
            </a:r>
          </a:p>
          <a:p>
            <a:endParaRPr lang="en-US" baseline="0" dirty="0" smtClean="0"/>
          </a:p>
          <a:p>
            <a:r>
              <a:rPr lang="en-US" baseline="0" dirty="0" smtClean="0"/>
              <a:t>Even </a:t>
            </a:r>
            <a:r>
              <a:rPr lang="en-US" baseline="0" dirty="0" smtClean="0"/>
              <a:t>if you only account that value so that the per capita baseline will be on par with other regions globally, that in itself</a:t>
            </a:r>
            <a:r>
              <a:rPr lang="en-US" baseline="0" dirty="0" smtClean="0"/>
              <a:t> should still undervalue </a:t>
            </a:r>
            <a:r>
              <a:rPr lang="en-US" baseline="0" dirty="0" smtClean="0"/>
              <a:t>how the global market would value shares</a:t>
            </a:r>
            <a:r>
              <a:rPr lang="en-US" baseline="0" dirty="0" smtClean="0"/>
              <a:t> of our </a:t>
            </a:r>
            <a:r>
              <a:rPr lang="en-US" sz="1200" kern="1200" dirty="0" smtClean="0">
                <a:solidFill>
                  <a:schemeClr val="tx1"/>
                </a:solidFill>
                <a:latin typeface="+mn-lt"/>
                <a:ea typeface="+mn-ea"/>
                <a:cs typeface="+mn-cs"/>
              </a:rPr>
              <a:t>natural</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capital</a:t>
            </a:r>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In terms of economic growth and opportunities, we should </a:t>
            </a:r>
            <a:r>
              <a:rPr lang="en-US" sz="1200" kern="1200" baseline="0" dirty="0" smtClean="0">
                <a:solidFill>
                  <a:schemeClr val="tx1"/>
                </a:solidFill>
                <a:latin typeface="+mn-lt"/>
                <a:ea typeface="+mn-ea"/>
                <a:cs typeface="+mn-cs"/>
              </a:rPr>
              <a:t>consider ecological regional integration of our Biological Diversity as a kind of Pacific OPEC. That may be a good launching pad to </a:t>
            </a:r>
            <a:r>
              <a:rPr lang="en-US" sz="1200" kern="1200" baseline="0" dirty="0" err="1" smtClean="0">
                <a:solidFill>
                  <a:schemeClr val="tx1"/>
                </a:solidFill>
                <a:latin typeface="+mn-lt"/>
                <a:ea typeface="+mn-ea"/>
                <a:cs typeface="+mn-cs"/>
              </a:rPr>
              <a:t>reimagine</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recontextualize</a:t>
            </a:r>
            <a:r>
              <a:rPr lang="en-US" sz="1200" kern="1200" baseline="0" dirty="0" smtClean="0">
                <a:solidFill>
                  <a:schemeClr val="tx1"/>
                </a:solidFill>
                <a:latin typeface="+mn-lt"/>
                <a:ea typeface="+mn-ea"/>
                <a:cs typeface="+mn-cs"/>
              </a:rPr>
              <a:t> our future.</a:t>
            </a: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680" dirty="0" smtClean="0"/>
              <a:t>Aloha </a:t>
            </a:r>
            <a:r>
              <a:rPr lang="en-US" sz="1680" dirty="0" err="1" smtClean="0"/>
              <a:t>kakou</a:t>
            </a:r>
            <a:r>
              <a:rPr lang="en-US" sz="1680" kern="1200" dirty="0" smtClean="0">
                <a:solidFill>
                  <a:schemeClr val="tx1"/>
                </a:solidFill>
                <a:latin typeface="+mn-lt"/>
                <a:ea typeface="+mn-ea"/>
                <a:cs typeface="+mn-cs"/>
              </a:rPr>
              <a:t>, aloha</a:t>
            </a:r>
            <a:r>
              <a:rPr lang="en-US" sz="1680" kern="1200" baseline="0" dirty="0" smtClean="0">
                <a:solidFill>
                  <a:schemeClr val="tx1"/>
                </a:solidFill>
                <a:latin typeface="+mn-lt"/>
                <a:ea typeface="+mn-ea"/>
                <a:cs typeface="+mn-cs"/>
              </a:rPr>
              <a:t> </a:t>
            </a:r>
            <a:r>
              <a:rPr lang="en-US" sz="1680" kern="1200" baseline="0" dirty="0" err="1" smtClean="0">
                <a:solidFill>
                  <a:schemeClr val="tx1"/>
                </a:solidFill>
                <a:latin typeface="+mn-lt"/>
                <a:ea typeface="+mn-ea"/>
                <a:cs typeface="+mn-cs"/>
              </a:rPr>
              <a:t>kakahiaka</a:t>
            </a:r>
            <a:r>
              <a:rPr lang="en-US" sz="1680" kern="1200" dirty="0" smtClean="0">
                <a:solidFill>
                  <a:schemeClr val="tx1"/>
                </a:solidFill>
                <a:latin typeface="+mn-lt"/>
                <a:ea typeface="+mn-ea"/>
                <a:cs typeface="+mn-cs"/>
              </a:rPr>
              <a:t>. Than</a:t>
            </a:r>
            <a:r>
              <a:rPr lang="en-US" sz="1680" kern="1200" baseline="0" dirty="0" smtClean="0">
                <a:solidFill>
                  <a:schemeClr val="tx1"/>
                </a:solidFill>
                <a:latin typeface="+mn-lt"/>
                <a:ea typeface="+mn-ea"/>
                <a:cs typeface="+mn-cs"/>
              </a:rPr>
              <a:t> you to the Forum Secretariat and ESCAP. </a:t>
            </a:r>
            <a:r>
              <a:rPr lang="en-US" sz="1680" kern="1200" dirty="0" smtClean="0">
                <a:solidFill>
                  <a:schemeClr val="tx1"/>
                </a:solidFill>
                <a:latin typeface="+mn-lt"/>
                <a:ea typeface="+mn-ea"/>
                <a:cs typeface="+mn-cs"/>
              </a:rPr>
              <a:t>I am honored to be here </a:t>
            </a:r>
            <a:r>
              <a:rPr lang="en-US" sz="1680" kern="1200" baseline="0" dirty="0" smtClean="0">
                <a:solidFill>
                  <a:schemeClr val="tx1"/>
                </a:solidFill>
                <a:latin typeface="+mn-lt"/>
                <a:ea typeface="+mn-ea"/>
                <a:cs typeface="+mn-cs"/>
              </a:rPr>
              <a:t>at </a:t>
            </a:r>
            <a:r>
              <a:rPr lang="en-US" sz="1680" kern="1200" dirty="0" smtClean="0">
                <a:solidFill>
                  <a:schemeClr val="tx1"/>
                </a:solidFill>
                <a:latin typeface="+mn-lt"/>
                <a:ea typeface="+mn-ea"/>
                <a:cs typeface="+mn-cs"/>
              </a:rPr>
              <a:t>this Regional Meeting on Climate Change</a:t>
            </a:r>
            <a:r>
              <a:rPr lang="en-US" sz="1680" kern="1200" baseline="0" dirty="0" smtClean="0">
                <a:solidFill>
                  <a:schemeClr val="tx1"/>
                </a:solidFill>
                <a:latin typeface="+mn-lt"/>
                <a:ea typeface="+mn-ea"/>
                <a:cs typeface="+mn-cs"/>
              </a:rPr>
              <a:t> and Migration in the Pacific</a:t>
            </a:r>
            <a:r>
              <a:rPr lang="en-US" sz="1680" kern="1200" dirty="0" smtClean="0">
                <a:solidFill>
                  <a:schemeClr val="tx1"/>
                </a:solidFill>
                <a:latin typeface="+mn-lt"/>
                <a:ea typeface="+mn-ea"/>
                <a:cs typeface="+mn-cs"/>
              </a:rPr>
              <a:t>, so please allow me to convey my appreciation to our host,</a:t>
            </a:r>
            <a:r>
              <a:rPr lang="en-US" sz="1680" kern="1200" baseline="0" dirty="0" smtClean="0">
                <a:solidFill>
                  <a:schemeClr val="tx1"/>
                </a:solidFill>
                <a:latin typeface="+mn-lt"/>
                <a:ea typeface="+mn-ea"/>
                <a:cs typeface="+mn-cs"/>
              </a:rPr>
              <a:t> and </a:t>
            </a:r>
            <a:r>
              <a:rPr lang="en-US" sz="1680" kern="1200" dirty="0" smtClean="0">
                <a:solidFill>
                  <a:schemeClr val="tx1"/>
                </a:solidFill>
                <a:latin typeface="+mn-lt"/>
                <a:ea typeface="+mn-ea"/>
                <a:cs typeface="+mn-cs"/>
              </a:rPr>
              <a:t>to Tim</a:t>
            </a:r>
            <a:r>
              <a:rPr lang="en-US" sz="1680" kern="1200" baseline="0" dirty="0" smtClean="0">
                <a:solidFill>
                  <a:schemeClr val="tx1"/>
                </a:solidFill>
                <a:latin typeface="+mn-lt"/>
                <a:ea typeface="+mn-ea"/>
                <a:cs typeface="+mn-cs"/>
              </a:rPr>
              <a:t> for providing me the opportunity to speak.</a:t>
            </a:r>
            <a:br>
              <a:rPr lang="en-US" sz="1680" kern="1200" baseline="0" dirty="0" smtClean="0">
                <a:solidFill>
                  <a:schemeClr val="tx1"/>
                </a:solidFill>
                <a:latin typeface="+mn-lt"/>
                <a:ea typeface="+mn-ea"/>
                <a:cs typeface="+mn-cs"/>
              </a:rPr>
            </a:br>
            <a:r>
              <a:rPr lang="en-US" sz="1680" kern="1200" baseline="0" dirty="0" smtClean="0">
                <a:solidFill>
                  <a:schemeClr val="tx1"/>
                </a:solidFill>
                <a:latin typeface="+mn-lt"/>
                <a:ea typeface="+mn-ea"/>
                <a:cs typeface="+mn-cs"/>
              </a:rPr>
              <a:t/>
            </a:r>
            <a:br>
              <a:rPr lang="en-US" sz="1680" kern="1200" baseline="0" dirty="0" smtClean="0">
                <a:solidFill>
                  <a:schemeClr val="tx1"/>
                </a:solidFill>
                <a:latin typeface="+mn-lt"/>
                <a:ea typeface="+mn-ea"/>
                <a:cs typeface="+mn-cs"/>
              </a:rPr>
            </a:br>
            <a:r>
              <a:rPr lang="en-US" sz="1680" kern="1200" baseline="0" dirty="0" smtClean="0">
                <a:solidFill>
                  <a:schemeClr val="tx1"/>
                </a:solidFill>
                <a:latin typeface="+mn-lt"/>
                <a:ea typeface="+mn-ea"/>
                <a:cs typeface="+mn-cs"/>
              </a:rPr>
              <a:t>Since this is a conference about migration and displacement, I should let you know that both of </a:t>
            </a:r>
            <a:r>
              <a:rPr lang="en-US" sz="1680" kern="1200" baseline="0" dirty="0" smtClean="0">
                <a:solidFill>
                  <a:schemeClr val="tx1"/>
                </a:solidFill>
                <a:latin typeface="+mn-lt"/>
                <a:ea typeface="+mn-ea"/>
                <a:cs typeface="+mn-cs"/>
              </a:rPr>
              <a:t>my  </a:t>
            </a:r>
            <a:r>
              <a:rPr lang="en-US" sz="1680" kern="1200" baseline="0" dirty="0" smtClean="0">
                <a:solidFill>
                  <a:schemeClr val="tx1"/>
                </a:solidFill>
                <a:latin typeface="+mn-lt"/>
                <a:ea typeface="+mn-ea"/>
                <a:cs typeface="+mn-cs"/>
              </a:rPr>
              <a:t>great-grandparents arrived in Hawaii in the 19</a:t>
            </a:r>
            <a:r>
              <a:rPr lang="en-US" sz="1680" kern="1200" baseline="30000" dirty="0" smtClean="0">
                <a:solidFill>
                  <a:schemeClr val="tx1"/>
                </a:solidFill>
                <a:latin typeface="+mn-lt"/>
                <a:ea typeface="+mn-ea"/>
                <a:cs typeface="+mn-cs"/>
              </a:rPr>
              <a:t>th</a:t>
            </a:r>
            <a:r>
              <a:rPr lang="en-US" sz="1680" kern="1200" baseline="0" dirty="0" smtClean="0">
                <a:solidFill>
                  <a:schemeClr val="tx1"/>
                </a:solidFill>
                <a:latin typeface="+mn-lt"/>
                <a:ea typeface="+mn-ea"/>
                <a:cs typeface="+mn-cs"/>
              </a:rPr>
              <a:t> century– one came from Japan</a:t>
            </a:r>
            <a:r>
              <a:rPr lang="en-US" sz="1680" kern="1200" baseline="0" dirty="0" smtClean="0">
                <a:solidFill>
                  <a:schemeClr val="tx1"/>
                </a:solidFill>
                <a:latin typeface="+mn-lt"/>
                <a:ea typeface="+mn-ea"/>
                <a:cs typeface="+mn-cs"/>
              </a:rPr>
              <a:t> in 1893 the tumultuous year when American businessmen staged a coup removing the Queen and the Kingdom, </a:t>
            </a:r>
            <a:r>
              <a:rPr lang="en-US" sz="1680" kern="1200" baseline="0" dirty="0" smtClean="0">
                <a:solidFill>
                  <a:schemeClr val="tx1"/>
                </a:solidFill>
                <a:latin typeface="+mn-lt"/>
                <a:ea typeface="+mn-ea"/>
                <a:cs typeface="+mn-cs"/>
              </a:rPr>
              <a:t>and the other came from </a:t>
            </a:r>
            <a:r>
              <a:rPr lang="en-US" sz="1680" kern="1200" baseline="0" dirty="0" smtClean="0">
                <a:solidFill>
                  <a:schemeClr val="tx1"/>
                </a:solidFill>
                <a:latin typeface="+mn-lt"/>
                <a:ea typeface="+mn-ea"/>
                <a:cs typeface="+mn-cs"/>
              </a:rPr>
              <a:t>Okinawa in 1898, the same year the </a:t>
            </a:r>
            <a:r>
              <a:rPr lang="en-US" sz="1680" kern="1200" baseline="0" dirty="0" smtClean="0">
                <a:solidFill>
                  <a:schemeClr val="tx1"/>
                </a:solidFill>
                <a:latin typeface="+mn-lt"/>
                <a:ea typeface="+mn-ea"/>
                <a:cs typeface="+mn-cs"/>
              </a:rPr>
              <a:t>US claimed Hawaii as a territory. </a:t>
            </a:r>
          </a:p>
          <a:p>
            <a:endParaRPr lang="en-US" sz="1680" kern="1200" baseline="0" dirty="0" smtClean="0">
              <a:solidFill>
                <a:schemeClr val="tx1"/>
              </a:solidFill>
              <a:latin typeface="+mn-lt"/>
              <a:ea typeface="+mn-ea"/>
              <a:cs typeface="+mn-cs"/>
            </a:endParaRPr>
          </a:p>
          <a:p>
            <a:r>
              <a:rPr lang="en-US" sz="1680" kern="1200" baseline="0" dirty="0" smtClean="0">
                <a:solidFill>
                  <a:schemeClr val="tx1"/>
                </a:solidFill>
                <a:latin typeface="+mn-lt"/>
                <a:ea typeface="+mn-ea"/>
                <a:cs typeface="+mn-cs"/>
              </a:rPr>
              <a:t>Hawaii and the US are places where I think it’s important to understand its colonial history, and even if you come from generations of </a:t>
            </a:r>
            <a:r>
              <a:rPr lang="en-US" sz="1680" kern="1200" baseline="0" dirty="0" smtClean="0">
                <a:solidFill>
                  <a:schemeClr val="tx1"/>
                </a:solidFill>
                <a:latin typeface="+mn-lt"/>
                <a:ea typeface="+mn-ea"/>
                <a:cs typeface="+mn-cs"/>
              </a:rPr>
              <a:t>settlers, </a:t>
            </a:r>
            <a:r>
              <a:rPr lang="en-US" sz="1680" kern="1200" baseline="0" dirty="0" smtClean="0">
                <a:solidFill>
                  <a:schemeClr val="tx1"/>
                </a:solidFill>
                <a:latin typeface="+mn-lt"/>
                <a:ea typeface="+mn-ea"/>
                <a:cs typeface="+mn-cs"/>
              </a:rPr>
              <a:t>there is still an obligation to engage the customary stewards of the place and trust that native practitioners retain a deep knowledge of customary properties. </a:t>
            </a:r>
          </a:p>
          <a:p>
            <a:endParaRPr lang="en-US" sz="1680" kern="1200" baseline="0" dirty="0" smtClean="0">
              <a:solidFill>
                <a:schemeClr val="tx1"/>
              </a:solidFill>
              <a:latin typeface="+mn-lt"/>
              <a:ea typeface="+mn-ea"/>
              <a:cs typeface="+mn-cs"/>
            </a:endParaRPr>
          </a:p>
          <a:p>
            <a:r>
              <a:rPr lang="en-US" sz="1680" kern="1200" baseline="0" dirty="0" smtClean="0">
                <a:solidFill>
                  <a:schemeClr val="tx1"/>
                </a:solidFill>
                <a:latin typeface="+mn-lt"/>
                <a:ea typeface="+mn-ea"/>
                <a:cs typeface="+mn-cs"/>
              </a:rPr>
              <a:t>With the lure and promises of capital and industry, it is often easy to forget that it is the stewardship that has a value that cannot really be understood or measured  by those who have only settled to impose</a:t>
            </a:r>
            <a:r>
              <a:rPr lang="en-US" sz="1680" kern="1200" baseline="0" dirty="0" smtClean="0">
                <a:solidFill>
                  <a:schemeClr val="tx1"/>
                </a:solidFill>
                <a:latin typeface="+mn-lt"/>
                <a:ea typeface="+mn-ea"/>
                <a:cs typeface="+mn-cs"/>
              </a:rPr>
              <a:t> their colonial ambitions… </a:t>
            </a:r>
            <a:r>
              <a:rPr lang="en-US" sz="1680" kern="1200" baseline="0" dirty="0" smtClean="0">
                <a:solidFill>
                  <a:schemeClr val="tx1"/>
                </a:solidFill>
                <a:latin typeface="+mn-lt"/>
                <a:ea typeface="+mn-ea"/>
                <a:cs typeface="+mn-cs"/>
              </a:rPr>
              <a:t>without integrating and without recognizing the bond that people have with their environment. </a:t>
            </a:r>
            <a:endParaRPr lang="en-US" sz="1680" kern="1200" baseline="0" dirty="0" smtClean="0">
              <a:solidFill>
                <a:schemeClr val="tx1"/>
              </a:solidFill>
              <a:latin typeface="+mn-lt"/>
              <a:ea typeface="+mn-ea"/>
              <a:cs typeface="+mn-cs"/>
            </a:endParaRPr>
          </a:p>
          <a:p>
            <a:endParaRPr lang="en-US" sz="1680" kern="1200" baseline="0" dirty="0" smtClean="0">
              <a:solidFill>
                <a:schemeClr val="tx1"/>
              </a:solidFill>
              <a:latin typeface="+mn-lt"/>
              <a:ea typeface="+mn-ea"/>
              <a:cs typeface="+mn-cs"/>
            </a:endParaRPr>
          </a:p>
          <a:p>
            <a:r>
              <a:rPr lang="en-US" sz="1680" kern="1200" baseline="0" dirty="0" smtClean="0">
                <a:solidFill>
                  <a:schemeClr val="tx1"/>
                </a:solidFill>
                <a:latin typeface="+mn-lt"/>
                <a:ea typeface="+mn-ea"/>
                <a:cs typeface="+mn-cs"/>
              </a:rPr>
              <a:t>In our </a:t>
            </a:r>
            <a:r>
              <a:rPr lang="en-US" sz="1680" kern="1200" baseline="0" dirty="0" err="1" smtClean="0">
                <a:solidFill>
                  <a:schemeClr val="tx1"/>
                </a:solidFill>
                <a:latin typeface="+mn-lt"/>
                <a:ea typeface="+mn-ea"/>
                <a:cs typeface="+mn-cs"/>
              </a:rPr>
              <a:t>Moana</a:t>
            </a:r>
            <a:r>
              <a:rPr lang="en-US" sz="1680" kern="1200" baseline="0" dirty="0" smtClean="0">
                <a:solidFill>
                  <a:schemeClr val="tx1"/>
                </a:solidFill>
                <a:latin typeface="+mn-lt"/>
                <a:ea typeface="+mn-ea"/>
                <a:cs typeface="+mn-cs"/>
              </a:rPr>
              <a:t> </a:t>
            </a:r>
            <a:r>
              <a:rPr lang="en-US" sz="1680" kern="1200" baseline="0" dirty="0" err="1" smtClean="0">
                <a:solidFill>
                  <a:schemeClr val="tx1"/>
                </a:solidFill>
                <a:latin typeface="+mn-lt"/>
                <a:ea typeface="+mn-ea"/>
                <a:cs typeface="+mn-cs"/>
              </a:rPr>
              <a:t>nui</a:t>
            </a:r>
            <a:r>
              <a:rPr lang="en-US" sz="1680" kern="1200" baseline="0" dirty="0" smtClean="0">
                <a:solidFill>
                  <a:schemeClr val="tx1"/>
                </a:solidFill>
                <a:latin typeface="+mn-lt"/>
                <a:ea typeface="+mn-ea"/>
                <a:cs typeface="+mn-cs"/>
              </a:rPr>
              <a:t>, our liquid continent, we know very well that it is the ocean that binds our sea of islands, and so as we discuss ocean governance and our people policy, we must do so on our terms. </a:t>
            </a:r>
            <a:r>
              <a:rPr lang="en-US" sz="1680" baseline="0" dirty="0" smtClean="0"/>
              <a:t>So by flipping this map, I’m hoping that we can reset, rethink, re-imagine and fully realize the economic capacity of resilience.</a:t>
            </a:r>
            <a:endParaRPr lang="en-US" sz="1680" kern="1200" baseline="0" dirty="0" smtClean="0">
              <a:solidFill>
                <a:schemeClr val="tx1"/>
              </a:solidFill>
              <a:latin typeface="+mn-lt"/>
              <a:ea typeface="+mn-ea"/>
              <a:cs typeface="+mn-cs"/>
            </a:endParaRPr>
          </a:p>
          <a:p>
            <a:endParaRPr lang="en-US" sz="1400" baseline="0" dirty="0" smtClean="0"/>
          </a:p>
          <a:p>
            <a:r>
              <a:rPr lang="en-US" sz="1400" baseline="0" dirty="0" smtClean="0"/>
              <a:t>. </a:t>
            </a:r>
            <a:br>
              <a:rPr lang="en-US" sz="1400" baseline="0" dirty="0" smtClean="0"/>
            </a:br>
            <a:endParaRPr lang="en-US" sz="1400" baseline="0" dirty="0" smtClean="0"/>
          </a:p>
          <a:p>
            <a:r>
              <a:rPr lang="en-US" sz="1400" baseline="0" dirty="0" smtClean="0"/>
              <a:t/>
            </a:r>
            <a:br>
              <a:rPr lang="en-US" sz="1400" baseline="0" dirty="0" smtClean="0"/>
            </a:br>
            <a:endParaRPr lang="en-US" sz="1400" baseline="0" dirty="0" smtClean="0"/>
          </a:p>
        </p:txBody>
      </p:sp>
      <p:sp>
        <p:nvSpPr>
          <p:cNvPr id="4" name="Slide Number Placeholder 3"/>
          <p:cNvSpPr>
            <a:spLocks noGrp="1"/>
          </p:cNvSpPr>
          <p:nvPr>
            <p:ph type="sldNum" sz="quarter" idx="10"/>
          </p:nvPr>
        </p:nvSpPr>
        <p:spPr/>
        <p:txBody>
          <a:bodyPr/>
          <a:lstStyle/>
          <a:p>
            <a:fld id="{13E26195-926B-924C-85C9-1A1C18C7FEA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context,</a:t>
            </a:r>
            <a:r>
              <a:rPr lang="en-US" baseline="0" dirty="0" smtClean="0"/>
              <a:t> h</a:t>
            </a:r>
            <a:r>
              <a:rPr lang="en-US" dirty="0" smtClean="0"/>
              <a:t>ere’s Dubai</a:t>
            </a:r>
            <a:r>
              <a:rPr lang="en-US" baseline="0" dirty="0" smtClean="0"/>
              <a:t>– this is from 1991, 2005 and 2012.  I think this picture conveys how quickly they have grown.</a:t>
            </a: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couple of random</a:t>
            </a:r>
            <a:r>
              <a:rPr lang="en-US" baseline="0" dirty="0" smtClean="0"/>
              <a:t> slides of habitable islands imagined by designers– I just wanted to show that loss and damage should not have to account for migration. Again, the Pacific has tremendous equity and its customary stewardship of the region should not have to mean that Pacific Islanders need to leave their customary lands, atolls and reef systems to deal with all the conditions of displacement, poverty, unemployment and violence that is associated with migration. </a:t>
            </a:r>
          </a:p>
          <a:p>
            <a:endParaRPr lang="en-US" baseline="0" dirty="0" smtClean="0"/>
          </a:p>
          <a:p>
            <a:r>
              <a:rPr lang="en-US" baseline="0" dirty="0" smtClean="0"/>
              <a:t>It will be important for customary stewards to imagine what designs and systems work for them.</a:t>
            </a: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many opportunities for growth if islanders should choose: tourism, resource management or stewardship, there will be technology, monitoring, aquaculture, I think the future is absolutely wide open.  </a:t>
            </a:r>
          </a:p>
          <a:p>
            <a:endParaRPr lang="en-US" baseline="0" dirty="0" smtClean="0"/>
          </a:p>
          <a:p>
            <a:r>
              <a:rPr lang="en-US" baseline="0" dirty="0" smtClean="0"/>
              <a:t>For so long, financial institutions have asserted that distances between islands were deficits. </a:t>
            </a:r>
          </a:p>
          <a:p>
            <a:endParaRPr lang="en-US" baseline="0" dirty="0" smtClean="0"/>
          </a:p>
          <a:p>
            <a:r>
              <a:rPr lang="en-US" baseline="0" dirty="0" smtClean="0"/>
              <a:t>But I would completely turn that around and argue quite the opposite– that distances between islands should be treated as assets.</a:t>
            </a:r>
            <a:r>
              <a:rPr lang="en-US" baseline="0" dirty="0" smtClean="0"/>
              <a:t> </a:t>
            </a:r>
          </a:p>
          <a:p>
            <a:endParaRPr lang="en-US" baseline="0" dirty="0" smtClean="0"/>
          </a:p>
          <a:p>
            <a:r>
              <a:rPr lang="en-US" baseline="0" dirty="0" smtClean="0"/>
              <a:t>Those distances really are </a:t>
            </a:r>
            <a:r>
              <a:rPr lang="en-US" baseline="0" dirty="0" smtClean="0"/>
              <a:t>assets and</a:t>
            </a:r>
            <a:r>
              <a:rPr lang="en-US" baseline="0" dirty="0" smtClean="0"/>
              <a:t> distance </a:t>
            </a:r>
            <a:r>
              <a:rPr lang="en-US" baseline="0" dirty="0" smtClean="0"/>
              <a:t>should be treated as an economic benefit to the region, and not a disparity.</a:t>
            </a:r>
          </a:p>
          <a:p>
            <a:endParaRPr lang="en-US" baseline="0" dirty="0" smtClean="0"/>
          </a:p>
          <a:p>
            <a:r>
              <a:rPr lang="en-US" baseline="0" dirty="0" smtClean="0"/>
              <a:t>Just as we are really good at defining </a:t>
            </a:r>
            <a:r>
              <a:rPr lang="en-US" b="1" baseline="0" dirty="0" smtClean="0"/>
              <a:t>who </a:t>
            </a:r>
            <a:r>
              <a:rPr lang="en-US" baseline="0" dirty="0" smtClean="0"/>
              <a:t>we are as a culture, we should also be really good at </a:t>
            </a:r>
            <a:r>
              <a:rPr lang="en-US" i="1" baseline="0" dirty="0" smtClean="0"/>
              <a:t>valuing </a:t>
            </a:r>
            <a:r>
              <a:rPr lang="en-US" b="1" baseline="0" dirty="0" smtClean="0"/>
              <a:t>where </a:t>
            </a:r>
            <a:r>
              <a:rPr lang="en-US" baseline="0" dirty="0" smtClean="0"/>
              <a:t>we are.</a:t>
            </a: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err="1" smtClean="0"/>
              <a:t>Mahalo</a:t>
            </a:r>
            <a:r>
              <a:rPr lang="en-US" i="0" baseline="0" dirty="0" smtClean="0"/>
              <a:t> for your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So </a:t>
            </a:r>
            <a:r>
              <a:rPr lang="en-US" i="1" baseline="0" dirty="0" smtClean="0"/>
              <a:t>just to wrap up, in terms of ocean governance, </a:t>
            </a:r>
            <a:r>
              <a:rPr lang="en-US" i="1" baseline="0" dirty="0" err="1" smtClean="0"/>
              <a:t>MPAs</a:t>
            </a:r>
            <a:r>
              <a:rPr lang="en-US" i="1" baseline="0" dirty="0" smtClean="0"/>
              <a:t> and fisheries should be very closely held, as we have to remember that these are two sectors that are still at this moment outside the control of the investment regime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Right now, Goldman Sachs and the largest investment banks, various environmental charitable trusts are talking about how issues of governance, environmental protection, caring for the people and cultures, and all the while, to put it bluntly, streamlining and </a:t>
            </a:r>
            <a:r>
              <a:rPr lang="en-US" i="1" baseline="0" dirty="0" err="1" smtClean="0"/>
              <a:t>mainframing</a:t>
            </a:r>
            <a:r>
              <a:rPr lang="en-US" i="1" baseline="0" dirty="0" smtClean="0"/>
              <a:t> the region, and believe me when I say that their vision of the Pacific in not the same as our vision of the Pacific.</a:t>
            </a:r>
            <a:endParaRPr lang="en-US" i="1" dirty="0" smtClean="0"/>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r>
              <a:rPr lang="en-US" sz="1200" baseline="0" dirty="0" smtClean="0"/>
              <a:t>What I hope to convey today is that it is up to the Pacific to account for the equity in the region and that the value of its ecological biodiversity can best be determined if the Pacific island states and territories can approach ecological integration, and rethink how we account for loss and damage, because what we have been led to believe to be deficits may really be assets, and vice versa.</a:t>
            </a:r>
          </a:p>
          <a:p>
            <a:r>
              <a:rPr lang="en-US" dirty="0" smtClean="0"/>
              <a:t/>
            </a:r>
            <a:br>
              <a:rPr lang="en-US" dirty="0" smtClean="0"/>
            </a:br>
            <a:r>
              <a:rPr lang="en-US" dirty="0" smtClean="0"/>
              <a:t>Since </a:t>
            </a:r>
            <a:r>
              <a:rPr lang="en-US" baseline="0" dirty="0" smtClean="0"/>
              <a:t>ESCAP is in the room, I’m putting this slide up because one of the reasons that it is so difficult to convey how fundamental statistical accounts are– is because we rarely hear about them, and I think that is because accountants and data statisticians are supposed to be non-political. </a:t>
            </a:r>
          </a:p>
          <a:p>
            <a:endParaRPr lang="en-US" baseline="0" dirty="0" smtClean="0"/>
          </a:p>
          <a:p>
            <a:r>
              <a:rPr lang="en-US" baseline="0" dirty="0" smtClean="0"/>
              <a:t>The purpose Statisticians serve is not to create policy, but rather to aggregate and account data. But this separation between policy and statistical accounting needs to actively change because when we look back 30 years from now and ask ourselves have we done everything we could to save our homes, or make the region a better place, my answer will depend upon whether we were able to integrate ecologically and account for our equity on terms that are meaningful for us.</a:t>
            </a:r>
          </a:p>
          <a:p>
            <a:endParaRPr lang="en-US" baseline="0" dirty="0" smtClean="0"/>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aseline="0" dirty="0" smtClean="0"/>
              <a:t>To reiterate, have we done what we can to protect the ecological biodiversity of our region, and have we been able to maximize the value in how we account for our regional assets so that we could leverage our collective equity to be on par with the other regions of the world.</a:t>
            </a:r>
            <a:br>
              <a:rPr lang="en-US" baseline="0" dirty="0" smtClean="0"/>
            </a:br>
            <a:endParaRPr lang="en-US" baseline="0" dirty="0" smtClean="0"/>
          </a:p>
          <a:p>
            <a:r>
              <a:rPr lang="en-US" baseline="0" dirty="0" smtClean="0"/>
              <a:t>It really is not too much to ask considering how low the per capita ratio of the region is relative to the vastness of its size as John Connell reminds us, but I would add that climate change impacts is a direct result of the way National Accounting systems overweigh the value of</a:t>
            </a:r>
            <a:r>
              <a:rPr lang="en-US" baseline="0" dirty="0" smtClean="0"/>
              <a:t> consumption</a:t>
            </a:r>
            <a:r>
              <a:rPr lang="en-US" baseline="0" dirty="0" smtClean="0"/>
              <a:t>. </a:t>
            </a:r>
          </a:p>
          <a:p>
            <a:endParaRPr lang="en-US" baseline="0" dirty="0" smtClean="0"/>
          </a:p>
          <a:p>
            <a:r>
              <a:rPr lang="en-US" baseline="0" dirty="0" smtClean="0"/>
              <a:t>The moment we begin to account for ecological biodiversity– and shift how our region is valued-- the equity it possesses, becomes absolutely tremendous. </a:t>
            </a:r>
          </a:p>
          <a:p>
            <a:endParaRPr lang="en-US" baseline="0" dirty="0" smtClean="0"/>
          </a:p>
          <a:p>
            <a:r>
              <a:rPr lang="en-US" baseline="0" dirty="0" smtClean="0"/>
              <a:t>In part, we do not see this because we do not have a cohesive oceans governance framework, certainly not one that we are building on our terms with our own priorities. I believe this is what </a:t>
            </a:r>
            <a:r>
              <a:rPr lang="en-US" baseline="0" dirty="0" err="1" smtClean="0"/>
              <a:t>Iosepha</a:t>
            </a:r>
            <a:r>
              <a:rPr lang="en-US" baseline="0" dirty="0" smtClean="0"/>
              <a:t>  addressed when he asked how we quantify damage and loss.</a:t>
            </a:r>
          </a:p>
          <a:p>
            <a:endParaRPr lang="en-US" baseline="0" dirty="0" smtClean="0"/>
          </a:p>
          <a:p>
            <a:r>
              <a:rPr lang="en-US" baseline="0" dirty="0" smtClean="0"/>
              <a:t>Given what ESCAP</a:t>
            </a:r>
            <a:r>
              <a:rPr lang="en-US" baseline="0" dirty="0" smtClean="0"/>
              <a:t> has to work with </a:t>
            </a:r>
            <a:r>
              <a:rPr lang="en-US" baseline="0" dirty="0" smtClean="0"/>
              <a:t>at this time, I’m not sure if the Pacific will benefit as a region when the market begins to treat ecological biodiversity as an asset, that is something that Pacific Leaders have to make a decision upon, and soon, while the window of opportunity remains open.</a:t>
            </a:r>
          </a:p>
          <a:p>
            <a:endParaRPr lang="en-US" baseline="0" dirty="0" smtClean="0"/>
          </a:p>
          <a:p>
            <a:r>
              <a:rPr lang="en-US" baseline="0" dirty="0" smtClean="0"/>
              <a:t/>
            </a:r>
            <a:br>
              <a:rPr lang="en-US" baseline="0" dirty="0" smtClean="0"/>
            </a:b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question that I really want to ask is why is there no</a:t>
            </a:r>
            <a:r>
              <a:rPr lang="en-US" baseline="0" dirty="0" smtClean="0"/>
              <a:t> Pacific representation in the Statistical Commission? I do see observers from Fiji, Samoa, Vanuatu and PNG sometimes, but I see no interventions or plans for studying in the area.</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What the Pacific can do is– and this is not only for the sake of our region, but for the sake of our planet– but what we can do is reset our regional ecological baseline, so that we can—as one example-- revalue our Marine Protected Areas. But in order to do that we have to understand how the adoption of environmental accounts are going to impact economies. </a:t>
            </a:r>
          </a:p>
          <a:p>
            <a:endParaRPr lang="en-US" baseline="0" dirty="0" smtClean="0"/>
          </a:p>
          <a:p>
            <a:r>
              <a:rPr lang="en-US" baseline="0" dirty="0" smtClean="0"/>
              <a:t>We need to recognize</a:t>
            </a:r>
            <a:r>
              <a:rPr lang="en-US" baseline="0" dirty="0" smtClean="0"/>
              <a:t> that the </a:t>
            </a:r>
            <a:r>
              <a:rPr lang="en-US" baseline="0" dirty="0" smtClean="0"/>
              <a:t>accounting of </a:t>
            </a:r>
            <a:r>
              <a:rPr lang="en-US" baseline="0" dirty="0" smtClean="0"/>
              <a:t>our </a:t>
            </a:r>
            <a:r>
              <a:rPr lang="en-US" baseline="0" dirty="0" err="1" smtClean="0"/>
              <a:t>MPAs</a:t>
            </a:r>
            <a:r>
              <a:rPr lang="en-US" baseline="0" dirty="0" smtClean="0"/>
              <a:t> will have tremendous potential equity in the global market, with a value that is far greater than something industrialized economies can offset their carbon deficits to–</a:t>
            </a:r>
            <a:r>
              <a:rPr lang="en-US" baseline="0" dirty="0" smtClean="0"/>
              <a:t> looking at the monetary value located at the top of the pyramid, I can think of no better example of short term gain, long term loss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Either the Pacific will account for them, or some private trust or partnership with ties to big industry will account for them. This has to be addressed in the context of ocean governance because </a:t>
            </a:r>
            <a:r>
              <a:rPr lang="en-US" baseline="0" dirty="0" err="1" smtClean="0"/>
              <a:t>MPAs</a:t>
            </a:r>
            <a:r>
              <a:rPr lang="en-US" baseline="0" dirty="0" smtClean="0"/>
              <a:t> cannot be accounted for twice.  Even public-private partnerships should be reconsidered because the value of a government’s share will still be pegged to carbon pricing.</a:t>
            </a:r>
          </a:p>
          <a:p>
            <a:endParaRPr lang="en-US" baseline="0" dirty="0" smtClean="0"/>
          </a:p>
          <a:p>
            <a:endParaRPr lang="en-US" baseline="0" dirty="0" smtClean="0"/>
          </a:p>
          <a:p>
            <a:r>
              <a:rPr lang="en-US" b="1" i="1" baseline="0" dirty="0" smtClean="0">
                <a:solidFill>
                  <a:srgbClr val="F79646"/>
                </a:solidFill>
              </a:rPr>
              <a:t>Monetary</a:t>
            </a:r>
            <a:r>
              <a:rPr lang="en-US" i="1" baseline="0" dirty="0" smtClean="0">
                <a:solidFill>
                  <a:srgbClr val="F79646"/>
                </a:solidFill>
              </a:rPr>
              <a:t>– market price of products from </a:t>
            </a:r>
            <a:r>
              <a:rPr lang="en-US" i="1" baseline="0" dirty="0" err="1" smtClean="0">
                <a:solidFill>
                  <a:srgbClr val="F79646"/>
                </a:solidFill>
              </a:rPr>
              <a:t>MPAs</a:t>
            </a:r>
            <a:r>
              <a:rPr lang="en-US" i="1" baseline="0" dirty="0" smtClean="0">
                <a:solidFill>
                  <a:srgbClr val="F79646"/>
                </a:solidFill>
              </a:rPr>
              <a:t>, value of carbon storage… avoiding costs of maintenance and management, etc</a:t>
            </a:r>
          </a:p>
          <a:p>
            <a:r>
              <a:rPr lang="en-US" b="1" i="1" baseline="0" dirty="0" smtClean="0">
                <a:solidFill>
                  <a:srgbClr val="F79646"/>
                </a:solidFill>
              </a:rPr>
              <a:t>Quantitative</a:t>
            </a:r>
            <a:r>
              <a:rPr lang="en-US" i="1" baseline="0" dirty="0" smtClean="0">
                <a:solidFill>
                  <a:srgbClr val="F79646"/>
                </a:solidFill>
              </a:rPr>
              <a:t>: amount of people enjoying products from MPA, volume of stored carbon, volume of </a:t>
            </a:r>
            <a:r>
              <a:rPr lang="en-US" i="1" baseline="0" dirty="0" err="1" smtClean="0">
                <a:solidFill>
                  <a:srgbClr val="F79646"/>
                </a:solidFill>
              </a:rPr>
              <a:t>commodifiable</a:t>
            </a:r>
            <a:r>
              <a:rPr lang="en-US" i="1" baseline="0" dirty="0" smtClean="0">
                <a:solidFill>
                  <a:srgbClr val="F79646"/>
                </a:solidFill>
              </a:rPr>
              <a:t> resources, etc</a:t>
            </a:r>
          </a:p>
          <a:p>
            <a:r>
              <a:rPr lang="en-US" b="1" i="1" baseline="0" dirty="0" smtClean="0">
                <a:solidFill>
                  <a:srgbClr val="F79646"/>
                </a:solidFill>
              </a:rPr>
              <a:t>Qualitative</a:t>
            </a:r>
            <a:r>
              <a:rPr lang="en-US" i="1" baseline="0" dirty="0" smtClean="0">
                <a:solidFill>
                  <a:srgbClr val="F79646"/>
                </a:solidFill>
              </a:rPr>
              <a:t>: range of various benefits provided by MPA, dependency of people on these benefits…</a:t>
            </a:r>
          </a:p>
          <a:p>
            <a:endParaRPr lang="en-US" baseline="0" dirty="0" smtClean="0"/>
          </a:p>
          <a:p>
            <a:endParaRPr lang="en-US" baseline="0" dirty="0" smtClean="0"/>
          </a:p>
          <a:p>
            <a:r>
              <a:rPr lang="en-US" baseline="0" dirty="0" err="1" smtClean="0"/>
              <a:t>http://www.slideshare.net/mkettunen/socioeconomic-assessment-of-marine-protected-areas-mpas-the-how-and-the-why</a:t>
            </a:r>
            <a:endParaRPr lang="en-US" baseline="0" dirty="0" smtClean="0"/>
          </a:p>
        </p:txBody>
      </p:sp>
      <p:sp>
        <p:nvSpPr>
          <p:cNvPr id="4" name="Slide Number Placeholder 3"/>
          <p:cNvSpPr>
            <a:spLocks noGrp="1"/>
          </p:cNvSpPr>
          <p:nvPr>
            <p:ph type="sldNum" sz="quarter" idx="10"/>
          </p:nvPr>
        </p:nvSpPr>
        <p:spPr/>
        <p:txBody>
          <a:bodyPr/>
          <a:lstStyle/>
          <a:p>
            <a:fld id="{13E26195-926B-924C-85C9-1A1C18C7FEA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would</a:t>
            </a:r>
            <a:r>
              <a:rPr lang="en-US" baseline="0" dirty="0" smtClean="0"/>
              <a:t> forward that </a:t>
            </a:r>
            <a:r>
              <a:rPr lang="en-US" baseline="0" dirty="0" smtClean="0"/>
              <a:t>these </a:t>
            </a:r>
            <a:r>
              <a:rPr lang="en-US" baseline="0" dirty="0" err="1" smtClean="0"/>
              <a:t>MPAs</a:t>
            </a:r>
            <a:r>
              <a:rPr lang="en-US" baseline="0" dirty="0" smtClean="0"/>
              <a:t> are worth so much more. If you take the previous slide and move it to the top of the pyramid, and redraw our baseline to how we could value the equity, the value of these </a:t>
            </a:r>
            <a:r>
              <a:rPr lang="en-US" baseline="0" dirty="0" err="1" smtClean="0"/>
              <a:t>MPAs</a:t>
            </a:r>
            <a:r>
              <a:rPr lang="en-US" baseline="0" dirty="0" smtClean="0"/>
              <a:t> outgrow their carbon expenditures and again, it would be a shame to peg the value or our biodiversity on carbon expenditures. </a:t>
            </a:r>
          </a:p>
          <a:p>
            <a:endParaRPr lang="en-US" baseline="0" dirty="0" smtClean="0"/>
          </a:p>
          <a:p>
            <a:r>
              <a:rPr lang="en-US" baseline="0" dirty="0" smtClean="0"/>
              <a:t>Our ecological biodiversity is intrinsically tied to who we are as the Pacific, and I think everyone in the room could at least acknowledge that the Pacific has the capacity to leverage this equity to provide for security, habitability, sustainability, and growth that is commensurate with the Pacific Way.</a:t>
            </a:r>
          </a:p>
          <a:p>
            <a:endParaRPr lang="en-US" baseline="0" dirty="0" smtClean="0"/>
          </a:p>
          <a:p>
            <a:r>
              <a:rPr lang="en-US" sz="1200" baseline="0" dirty="0" smtClean="0"/>
              <a:t>Both the </a:t>
            </a:r>
            <a:r>
              <a:rPr lang="en-US" sz="1200" baseline="0" dirty="0" err="1" smtClean="0"/>
              <a:t>SDGs</a:t>
            </a:r>
            <a:r>
              <a:rPr lang="en-US" sz="1200" baseline="0" dirty="0" smtClean="0"/>
              <a:t> and the Climate accords are embracing sustainable ecological accounting and trying to define the blue economy, but we need a far greater understanding or our equity for us to reassess</a:t>
            </a:r>
            <a:r>
              <a:rPr lang="en-US" sz="1200" baseline="0" dirty="0" smtClean="0"/>
              <a:t> that value.</a:t>
            </a:r>
            <a:endParaRPr lang="en-US" dirty="0" smtClean="0"/>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know that many</a:t>
            </a:r>
            <a:r>
              <a:rPr lang="en-US" baseline="0" dirty="0" smtClean="0"/>
              <a:t> of you understand</a:t>
            </a:r>
            <a:r>
              <a:rPr lang="en-US" dirty="0" smtClean="0"/>
              <a:t> National Accounting Systems, but</a:t>
            </a:r>
            <a:r>
              <a:rPr lang="en-US" baseline="0" dirty="0" smtClean="0"/>
              <a:t> I want to quickly address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National Accounts are a </a:t>
            </a:r>
            <a:r>
              <a:rPr lang="en-US" b="1" baseline="0" dirty="0" smtClean="0"/>
              <a:t>mirror of the economy </a:t>
            </a:r>
            <a:r>
              <a:rPr lang="en-US" baseline="0" dirty="0" smtClean="0"/>
              <a:t>and it reflects the overall value of the economy in a set of figures that requires many decisions that are informed by both regional and international policy. At the moment </a:t>
            </a:r>
            <a:r>
              <a:rPr lang="en-US" b="1" baseline="0" dirty="0" smtClean="0"/>
              <a:t>GDP</a:t>
            </a:r>
            <a:r>
              <a:rPr lang="en-US" baseline="0" dirty="0" smtClean="0"/>
              <a:t> or Gross Domestic Product is the national accounting system that most states use that standardize the measurement of our national economies.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many different possibilities. </a:t>
            </a:r>
            <a:r>
              <a:rPr lang="en-US" b="1" baseline="0" dirty="0" smtClean="0"/>
              <a:t>How </a:t>
            </a:r>
            <a:r>
              <a:rPr lang="en-US" baseline="0" dirty="0" smtClean="0"/>
              <a:t>you account for data, </a:t>
            </a:r>
            <a:r>
              <a:rPr lang="en-US" b="1" baseline="0" dirty="0" smtClean="0"/>
              <a:t>where </a:t>
            </a:r>
            <a:r>
              <a:rPr lang="en-US" baseline="0" dirty="0" smtClean="0"/>
              <a:t>that data is stored, </a:t>
            </a:r>
            <a:r>
              <a:rPr lang="en-US" b="1" baseline="0" dirty="0" smtClean="0"/>
              <a:t>how </a:t>
            </a:r>
            <a:r>
              <a:rPr lang="en-US" baseline="0" dirty="0" smtClean="0"/>
              <a:t>you aggregate that data, and </a:t>
            </a:r>
            <a:r>
              <a:rPr lang="en-US" b="1" baseline="0" dirty="0" smtClean="0"/>
              <a:t>account </a:t>
            </a:r>
            <a:r>
              <a:rPr lang="en-US" baseline="0" dirty="0" smtClean="0"/>
              <a:t>for it in a statistical framework is all managed by </a:t>
            </a:r>
            <a:r>
              <a:rPr lang="en-US" baseline="0" dirty="0" smtClean="0"/>
              <a:t>standards and policies.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National Accounts affects the strength of our economy– and that influences what we can leverage</a:t>
            </a:r>
            <a:r>
              <a:rPr lang="en-US" baseline="0" dirty="0" smtClean="0"/>
              <a:t> to </a:t>
            </a:r>
            <a:r>
              <a:rPr lang="en-US" baseline="0" dirty="0" smtClean="0"/>
              <a:t>banks and</a:t>
            </a:r>
            <a:r>
              <a:rPr lang="en-US" baseline="0" dirty="0" smtClean="0"/>
              <a:t> investment institutions</a:t>
            </a:r>
            <a:r>
              <a:rPr lang="en-US" baseline="0" dirty="0" smtClean="0"/>
              <a:t>, the value of our bonds.  This also includes how we value loss and damage which is important for insurance and catastrophe bonds. It is an economic fundamental on how we choose to regulate and participate in all kinds of market schemes.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In the current GDP system, consumption is weighted very heavily, and </a:t>
            </a:r>
            <a:r>
              <a:rPr lang="en-US" sz="1200" b="1" kern="1200" dirty="0" smtClean="0">
                <a:solidFill>
                  <a:schemeClr val="tx1"/>
                </a:solidFill>
                <a:latin typeface="+mn-lt"/>
                <a:ea typeface="+mn-ea"/>
                <a:cs typeface="+mn-cs"/>
              </a:rPr>
              <a:t>Capital formation</a:t>
            </a:r>
            <a:r>
              <a:rPr lang="en-US" sz="1200" kern="1200" dirty="0" smtClean="0">
                <a:solidFill>
                  <a:schemeClr val="tx1"/>
                </a:solidFill>
                <a:latin typeface="+mn-lt"/>
                <a:ea typeface="+mn-ea"/>
                <a:cs typeface="+mn-cs"/>
              </a:rPr>
              <a:t> is a term used to describe the net </a:t>
            </a:r>
            <a:r>
              <a:rPr lang="en-US" sz="1200" b="0" kern="1200" dirty="0" smtClean="0">
                <a:solidFill>
                  <a:schemeClr val="tx1"/>
                </a:solidFill>
                <a:latin typeface="+mn-lt"/>
                <a:ea typeface="+mn-ea"/>
                <a:cs typeface="+mn-cs"/>
              </a:rPr>
              <a:t>capital</a:t>
            </a:r>
            <a:r>
              <a:rPr lang="en-US" sz="1200" kern="1200" dirty="0" smtClean="0">
                <a:solidFill>
                  <a:schemeClr val="tx1"/>
                </a:solidFill>
                <a:latin typeface="+mn-lt"/>
                <a:ea typeface="+mn-ea"/>
                <a:cs typeface="+mn-cs"/>
              </a:rPr>
              <a:t> accumulation for a particular country, and refers to  </a:t>
            </a:r>
            <a:r>
              <a:rPr lang="en-US" sz="1200" b="1" kern="1200" dirty="0" smtClean="0">
                <a:solidFill>
                  <a:schemeClr val="tx1"/>
                </a:solidFill>
                <a:latin typeface="+mn-lt"/>
                <a:ea typeface="+mn-ea"/>
                <a:cs typeface="+mn-cs"/>
              </a:rPr>
              <a:t>capital </a:t>
            </a:r>
            <a:r>
              <a:rPr lang="en-US" sz="1200" kern="1200" dirty="0" smtClean="0">
                <a:solidFill>
                  <a:schemeClr val="tx1"/>
                </a:solidFill>
                <a:latin typeface="+mn-lt"/>
                <a:ea typeface="+mn-ea"/>
                <a:cs typeface="+mn-cs"/>
              </a:rPr>
              <a:t>stock, such as equipment, tools, transportation assets and electricity, </a:t>
            </a:r>
            <a:r>
              <a:rPr lang="en-US" sz="1200" kern="1200" baseline="0" dirty="0" smtClean="0">
                <a:solidFill>
                  <a:schemeClr val="tx1"/>
                </a:solidFill>
                <a:latin typeface="+mn-lt"/>
                <a:ea typeface="+mn-ea"/>
                <a:cs typeface="+mn-cs"/>
              </a:rPr>
              <a:t>research and development, military systems, but by and large it ignores the priorities of the Pacific.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When it comes to environmental degradation, you’re talking about a value that is far more abstract because you’re accounting for </a:t>
            </a:r>
            <a:r>
              <a:rPr lang="en-US" sz="1200" b="1" kern="1200" baseline="0" dirty="0" smtClean="0">
                <a:solidFill>
                  <a:schemeClr val="tx1"/>
                </a:solidFill>
                <a:latin typeface="+mn-lt"/>
                <a:ea typeface="+mn-ea"/>
                <a:cs typeface="+mn-cs"/>
              </a:rPr>
              <a:t>loss</a:t>
            </a:r>
            <a:r>
              <a:rPr lang="en-US" sz="1200" kern="1200" baseline="0" dirty="0" smtClean="0">
                <a:solidFill>
                  <a:schemeClr val="tx1"/>
                </a:solidFill>
                <a:latin typeface="+mn-lt"/>
                <a:ea typeface="+mn-ea"/>
                <a:cs typeface="+mn-cs"/>
              </a:rPr>
              <a:t>.  The impacts of degradation on ecological biodiversity is essentially a value of life. Additionally, in terms of valuation, when we think about consumption costs, we do not often take into consideration the cost of </a:t>
            </a:r>
            <a:r>
              <a:rPr lang="en-US" sz="1200" b="1" kern="1200" baseline="0" dirty="0" smtClean="0">
                <a:solidFill>
                  <a:schemeClr val="tx1"/>
                </a:solidFill>
                <a:latin typeface="+mn-lt"/>
                <a:ea typeface="+mn-ea"/>
                <a:cs typeface="+mn-cs"/>
              </a:rPr>
              <a:t>primitive accumulation</a:t>
            </a:r>
            <a:r>
              <a:rPr lang="en-US" sz="1200" kern="1200" baseline="0" dirty="0" smtClean="0">
                <a:solidFill>
                  <a:schemeClr val="tx1"/>
                </a:solidFill>
                <a:latin typeface="+mn-lt"/>
                <a:ea typeface="+mn-ea"/>
                <a:cs typeface="+mn-cs"/>
              </a:rPr>
              <a:t> another Marxian economic term that generally means theft of resources.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Simply pegging the value of degradation on the value of carbon expenditures seems very much like a giveaway and it’s important for the region to reassess that value appropriately.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The protection of this biodiversity, requires the physical and spiritual presence of customary communities.</a:t>
            </a:r>
            <a:br>
              <a:rPr lang="en-US" sz="1200" i="1" kern="1200" baseline="0" dirty="0" smtClean="0">
                <a:solidFill>
                  <a:schemeClr val="tx1"/>
                </a:solidFill>
                <a:latin typeface="+mn-lt"/>
                <a:ea typeface="+mn-ea"/>
                <a:cs typeface="+mn-cs"/>
              </a:rPr>
            </a:br>
            <a:r>
              <a:rPr lang="en-US" sz="1200" i="1" kern="1200" baseline="0" dirty="0" smtClean="0">
                <a:solidFill>
                  <a:schemeClr val="tx1"/>
                </a:solidFill>
                <a:latin typeface="+mn-lt"/>
                <a:ea typeface="+mn-ea"/>
                <a:cs typeface="+mn-cs"/>
              </a:rPr>
              <a:t/>
            </a:r>
            <a:br>
              <a:rPr lang="en-US" sz="1200" i="1" kern="1200" baseline="0" dirty="0" smtClean="0">
                <a:solidFill>
                  <a:schemeClr val="tx1"/>
                </a:solidFill>
                <a:latin typeface="+mn-lt"/>
                <a:ea typeface="+mn-ea"/>
                <a:cs typeface="+mn-cs"/>
              </a:rPr>
            </a:br>
            <a:r>
              <a:rPr lang="en-US" sz="1200" i="1" kern="1200" baseline="0" dirty="0" smtClean="0">
                <a:solidFill>
                  <a:schemeClr val="tx1"/>
                </a:solidFill>
                <a:latin typeface="+mn-lt"/>
                <a:ea typeface="+mn-ea"/>
                <a:cs typeface="+mn-cs"/>
              </a:rPr>
              <a:t>The </a:t>
            </a:r>
            <a:r>
              <a:rPr lang="en-US" sz="1200" i="1" kern="1200" dirty="0" smtClean="0">
                <a:solidFill>
                  <a:schemeClr val="tx1"/>
                </a:solidFill>
                <a:latin typeface="+mn-lt"/>
                <a:ea typeface="+mn-ea"/>
                <a:cs typeface="+mn-cs"/>
              </a:rPr>
              <a:t>way I see it is that ecological biodiversity of the Oceans is sacrosanct, like God’s law, it is something that is sacred and should be protected. But national statistics as they are now, puts this to a test.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What is sacrosanct? What is holy, How do you account for what is sacred and holy? The virgin </a:t>
            </a:r>
            <a:r>
              <a:rPr lang="en-US" sz="1200" i="1" kern="1200" dirty="0" err="1" smtClean="0">
                <a:solidFill>
                  <a:schemeClr val="tx1"/>
                </a:solidFill>
                <a:latin typeface="+mn-lt"/>
                <a:ea typeface="+mn-ea"/>
                <a:cs typeface="+mn-cs"/>
              </a:rPr>
              <a:t>mary</a:t>
            </a:r>
            <a:r>
              <a:rPr lang="en-US" sz="1200" i="1" kern="1200" dirty="0" smtClean="0">
                <a:solidFill>
                  <a:schemeClr val="tx1"/>
                </a:solidFill>
                <a:latin typeface="+mn-lt"/>
                <a:ea typeface="+mn-ea"/>
                <a:cs typeface="+mn-cs"/>
              </a:rPr>
              <a:t> for example, she is holy,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The sanctity and our stewardship over our environment, protecting our biodiversity, are these things also not holy? And if they are how do we value this? How do we measure a cost that is sacred, how de we measure the cost of Mary’s virginity—When you assign that cost, you essentially take away the mystery and authority of immaculate conception, and turn her into a prostitute.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 why do we do that with the environment, assign a cost to something whose value is clearly equal to the survival and balance of life on this planet.</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E26195-926B-924C-85C9-1A1C18C7FEA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8795EB-402C-3C4A-AE78-324C81F18D4F}" type="datetimeFigureOut">
              <a:rPr lang="en-US" smtClean="0"/>
              <a:pPr/>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795EB-402C-3C4A-AE78-324C81F18D4F}" type="datetimeFigureOut">
              <a:rPr lang="en-US" smtClean="0"/>
              <a:pPr/>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795EB-402C-3C4A-AE78-324C81F18D4F}" type="datetimeFigureOut">
              <a:rPr lang="en-US" smtClean="0"/>
              <a:pPr/>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795EB-402C-3C4A-AE78-324C81F18D4F}" type="datetimeFigureOut">
              <a:rPr lang="en-US" smtClean="0"/>
              <a:pPr/>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8795EB-402C-3C4A-AE78-324C81F18D4F}" type="datetimeFigureOut">
              <a:rPr lang="en-US" smtClean="0"/>
              <a:pPr/>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8795EB-402C-3C4A-AE78-324C81F18D4F}" type="datetimeFigureOut">
              <a:rPr lang="en-US" smtClean="0"/>
              <a:pPr/>
              <a:t>12/9/16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8795EB-402C-3C4A-AE78-324C81F18D4F}" type="datetimeFigureOut">
              <a:rPr lang="en-US" smtClean="0"/>
              <a:pPr/>
              <a:t>12/9/16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8795EB-402C-3C4A-AE78-324C81F18D4F}" type="datetimeFigureOut">
              <a:rPr lang="en-US" smtClean="0"/>
              <a:pPr/>
              <a:t>12/9/16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795EB-402C-3C4A-AE78-324C81F18D4F}" type="datetimeFigureOut">
              <a:rPr lang="en-US" smtClean="0"/>
              <a:pPr/>
              <a:t>12/9/16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795EB-402C-3C4A-AE78-324C81F18D4F}" type="datetimeFigureOut">
              <a:rPr lang="en-US" smtClean="0"/>
              <a:pPr/>
              <a:t>12/9/16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795EB-402C-3C4A-AE78-324C81F18D4F}" type="datetimeFigureOut">
              <a:rPr lang="en-US" smtClean="0"/>
              <a:pPr/>
              <a:t>12/9/16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26182-FBDD-B04F-BE73-7F4EFBBB7D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795EB-402C-3C4A-AE78-324C81F18D4F}" type="datetimeFigureOut">
              <a:rPr lang="en-US" smtClean="0"/>
              <a:pPr/>
              <a:t>12/9/16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26182-FBDD-B04F-BE73-7F4EFBBB7D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mailto:arnie@imipono.org"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map-of-world-upside-down-south-pole-on-top.jpg"/>
          <p:cNvPicPr>
            <a:picLocks noChangeAspect="1"/>
          </p:cNvPicPr>
          <p:nvPr/>
        </p:nvPicPr>
        <p:blipFill>
          <a:blip r:embed="rId3">
            <a:alphaModFix amt="28000"/>
          </a:blip>
          <a:stretch>
            <a:fillRect/>
          </a:stretch>
        </p:blipFill>
        <p:spPr>
          <a:xfrm>
            <a:off x="381193" y="559619"/>
            <a:ext cx="8423742" cy="5812382"/>
          </a:xfrm>
          <a:prstGeom prst="rect">
            <a:avLst/>
          </a:prstGeom>
        </p:spPr>
      </p:pic>
      <p:sp>
        <p:nvSpPr>
          <p:cNvPr id="5" name="TextBox 4"/>
          <p:cNvSpPr txBox="1"/>
          <p:nvPr/>
        </p:nvSpPr>
        <p:spPr>
          <a:xfrm>
            <a:off x="1371600" y="2269607"/>
            <a:ext cx="6360460" cy="1877437"/>
          </a:xfrm>
          <a:prstGeom prst="rect">
            <a:avLst/>
          </a:prstGeom>
          <a:noFill/>
          <a:effectLst>
            <a:outerShdw blurRad="596900" dist="38100" dir="2700000">
              <a:srgbClr val="000000">
                <a:alpha val="75000"/>
              </a:srgbClr>
            </a:outerShdw>
          </a:effectLst>
        </p:spPr>
        <p:txBody>
          <a:bodyPr wrap="square" rtlCol="0">
            <a:spAutoFit/>
          </a:bodyPr>
          <a:lstStyle/>
          <a:p>
            <a:pPr algn="ctr"/>
            <a:r>
              <a:rPr lang="en-US" sz="2400" dirty="0" smtClean="0">
                <a:solidFill>
                  <a:schemeClr val="tx1">
                    <a:lumMod val="85000"/>
                    <a:lumOff val="15000"/>
                  </a:schemeClr>
                </a:solidFill>
                <a:latin typeface="DINMittelschrift"/>
                <a:cs typeface="DINMittelschrift"/>
              </a:rPr>
              <a:t>Arnie Saiki</a:t>
            </a:r>
            <a:br>
              <a:rPr lang="en-US" sz="2400" dirty="0" smtClean="0">
                <a:solidFill>
                  <a:schemeClr val="tx1">
                    <a:lumMod val="85000"/>
                    <a:lumOff val="15000"/>
                  </a:schemeClr>
                </a:solidFill>
                <a:latin typeface="DINMittelschrift"/>
                <a:cs typeface="DINMittelschrift"/>
              </a:rPr>
            </a:br>
            <a:r>
              <a:rPr lang="en-US" sz="2400" dirty="0" smtClean="0">
                <a:solidFill>
                  <a:schemeClr val="tx1">
                    <a:lumMod val="85000"/>
                    <a:lumOff val="15000"/>
                  </a:schemeClr>
                </a:solidFill>
                <a:latin typeface="DINMittelschrift"/>
                <a:cs typeface="DINMittelschrift"/>
              </a:rPr>
              <a:t>Navigating the SEEA:</a:t>
            </a:r>
          </a:p>
          <a:p>
            <a:pPr algn="ctr"/>
            <a:r>
              <a:rPr lang="en-US" sz="2400" dirty="0" smtClean="0">
                <a:solidFill>
                  <a:schemeClr val="tx1">
                    <a:lumMod val="85000"/>
                    <a:lumOff val="15000"/>
                  </a:schemeClr>
                </a:solidFill>
                <a:latin typeface="DINMittelschrift"/>
                <a:cs typeface="DINMittelschrift"/>
              </a:rPr>
              <a:t>Climate Change and Migration in the Pacific</a:t>
            </a:r>
          </a:p>
          <a:p>
            <a:pPr algn="ctr"/>
            <a:r>
              <a:rPr lang="en-US" sz="2400" dirty="0" smtClean="0">
                <a:solidFill>
                  <a:schemeClr val="tx1">
                    <a:lumMod val="85000"/>
                    <a:lumOff val="15000"/>
                  </a:schemeClr>
                </a:solidFill>
                <a:latin typeface="DINMittelschrift"/>
                <a:cs typeface="DINMittelschrift"/>
              </a:rPr>
              <a:t>December 7-9 </a:t>
            </a:r>
            <a:r>
              <a:rPr lang="en-US" sz="2400" dirty="0" smtClean="0">
                <a:solidFill>
                  <a:schemeClr val="tx1">
                    <a:lumMod val="85000"/>
                    <a:lumOff val="15000"/>
                  </a:schemeClr>
                </a:solidFill>
                <a:latin typeface="DINMittelschrift"/>
                <a:cs typeface="DINMittelschrift"/>
              </a:rPr>
              <a:t>2016</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lide_7.jpg"/>
          <p:cNvPicPr>
            <a:picLocks noGrp="1" noChangeAspect="1"/>
          </p:cNvPicPr>
          <p:nvPr>
            <p:ph idx="1"/>
          </p:nvPr>
        </p:nvPicPr>
        <p:blipFill>
          <a:blip r:embed="rId3"/>
          <a:srcRect l="-18187" r="-18187"/>
          <a:stretch>
            <a:fillRect/>
          </a:stretch>
        </p:blipFill>
        <p:spPr>
          <a:xfrm>
            <a:off x="-1083091" y="377004"/>
            <a:ext cx="11139258" cy="61261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2003 Integrated Environmental and Economic Accounting</a:t>
            </a:r>
            <a:endParaRPr lang="en-US" dirty="0"/>
          </a:p>
        </p:txBody>
      </p:sp>
      <p:sp>
        <p:nvSpPr>
          <p:cNvPr id="3" name="Content Placeholder 2"/>
          <p:cNvSpPr>
            <a:spLocks noGrp="1"/>
          </p:cNvSpPr>
          <p:nvPr>
            <p:ph idx="1"/>
          </p:nvPr>
        </p:nvSpPr>
        <p:spPr/>
        <p:txBody>
          <a:bodyPr/>
          <a:lstStyle/>
          <a:p>
            <a:r>
              <a:rPr lang="en-US" dirty="0" smtClean="0"/>
              <a:t>Purpose of Handbook was to explores how statistical accounts over a wide range of environmental standards can be used and then determine how that would impact industries</a:t>
            </a:r>
          </a:p>
          <a:p>
            <a:r>
              <a:rPr lang="en-US" dirty="0" smtClean="0"/>
              <a:t>Purpose to integrate it into current national accounting standards such as GDP</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7162"/>
          </a:xfrm>
        </p:spPr>
        <p:txBody>
          <a:bodyPr>
            <a:noAutofit/>
          </a:bodyPr>
          <a:lstStyle/>
          <a:p>
            <a:r>
              <a:rPr lang="en-US" sz="2400" dirty="0" smtClean="0"/>
              <a:t>Report by the Commission on the Measurement of Economic </a:t>
            </a:r>
            <a:br>
              <a:rPr lang="en-US" sz="2400" dirty="0" smtClean="0"/>
            </a:br>
            <a:r>
              <a:rPr lang="en-US" sz="2400" dirty="0" smtClean="0"/>
              <a:t>Performance and Social Progress</a:t>
            </a:r>
            <a:endParaRPr lang="en-US" sz="2400" dirty="0"/>
          </a:p>
        </p:txBody>
      </p:sp>
      <p:sp>
        <p:nvSpPr>
          <p:cNvPr id="3" name="Content Placeholder 2"/>
          <p:cNvSpPr>
            <a:spLocks noGrp="1"/>
          </p:cNvSpPr>
          <p:nvPr>
            <p:ph idx="1"/>
          </p:nvPr>
        </p:nvSpPr>
        <p:spPr/>
        <p:txBody>
          <a:bodyPr>
            <a:normAutofit/>
          </a:bodyPr>
          <a:lstStyle/>
          <a:p>
            <a:pPr>
              <a:buNone/>
            </a:pPr>
            <a:r>
              <a:rPr lang="en-US" dirty="0" smtClean="0"/>
              <a:t>What we measure affects what we do; and if our measurements are flawed, decisions may be distorted. Choices between promoting GDP and protecting the environment may be false choices, once environmental degradation is appropriately included in our measurement of economic performance. </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Wealth2002DM0103_800x450.jpg"/>
          <p:cNvPicPr>
            <a:picLocks noGrp="1" noChangeAspect="1"/>
          </p:cNvPicPr>
          <p:nvPr>
            <p:ph idx="1"/>
          </p:nvPr>
        </p:nvPicPr>
        <p:blipFill>
          <a:blip r:embed="rId3"/>
          <a:srcRect l="-1140" r="-1140"/>
          <a:stretch>
            <a:fillRect/>
          </a:stretch>
        </p:blipFill>
        <p:spPr>
          <a:xfrm>
            <a:off x="457200" y="1369290"/>
            <a:ext cx="8229600" cy="4525963"/>
          </a:xfrm>
        </p:spPr>
      </p:pic>
      <p:sp>
        <p:nvSpPr>
          <p:cNvPr id="7" name="TextBox 6"/>
          <p:cNvSpPr txBox="1"/>
          <p:nvPr/>
        </p:nvSpPr>
        <p:spPr>
          <a:xfrm>
            <a:off x="457200" y="346364"/>
            <a:ext cx="8229600" cy="707886"/>
          </a:xfrm>
          <a:prstGeom prst="rect">
            <a:avLst/>
          </a:prstGeom>
          <a:noFill/>
        </p:spPr>
        <p:txBody>
          <a:bodyPr wrap="square" rtlCol="0">
            <a:spAutoFit/>
          </a:bodyPr>
          <a:lstStyle/>
          <a:p>
            <a:pPr algn="ctr"/>
            <a:r>
              <a:rPr lang="en-US" sz="4000" dirty="0" smtClean="0"/>
              <a:t>Wealth Cartogram</a:t>
            </a:r>
            <a:endParaRPr lang="en-US" sz="4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The Fifth Pillar: The Ecological Footprint</a:t>
            </a:r>
            <a:endParaRPr lang="en-US" dirty="0"/>
          </a:p>
        </p:txBody>
      </p:sp>
      <p:pic>
        <p:nvPicPr>
          <p:cNvPr id="4" name="Content Placeholder 3" descr="PlanetaryBoundaryTerrestrialEcosystem.jpg"/>
          <p:cNvPicPr>
            <a:picLocks noGrp="1" noChangeAspect="1"/>
          </p:cNvPicPr>
          <p:nvPr>
            <p:ph idx="1"/>
          </p:nvPr>
        </p:nvPicPr>
        <p:blipFill>
          <a:blip r:embed="rId3"/>
          <a:srcRect l="-40915" r="-40915"/>
          <a:stretch>
            <a:fillRect/>
          </a:stretch>
        </p:blipFill>
        <p:spPr>
          <a:xfrm>
            <a:off x="2142837" y="1669473"/>
            <a:ext cx="8229600" cy="4525963"/>
          </a:xfrm>
        </p:spPr>
      </p:pic>
      <p:sp>
        <p:nvSpPr>
          <p:cNvPr id="6" name="TextBox 5"/>
          <p:cNvSpPr txBox="1"/>
          <p:nvPr/>
        </p:nvSpPr>
        <p:spPr>
          <a:xfrm>
            <a:off x="457200" y="2633253"/>
            <a:ext cx="4645891" cy="2677656"/>
          </a:xfrm>
          <a:prstGeom prst="rect">
            <a:avLst/>
          </a:prstGeom>
          <a:noFill/>
        </p:spPr>
        <p:txBody>
          <a:bodyPr wrap="square" rtlCol="0">
            <a:spAutoFit/>
          </a:bodyPr>
          <a:lstStyle/>
          <a:p>
            <a:r>
              <a:rPr lang="en-US" sz="2800" dirty="0" smtClean="0"/>
              <a:t>Consumption</a:t>
            </a:r>
          </a:p>
          <a:p>
            <a:r>
              <a:rPr lang="en-US" sz="2800" dirty="0" smtClean="0"/>
              <a:t>Production</a:t>
            </a:r>
          </a:p>
          <a:p>
            <a:r>
              <a:rPr lang="en-US" sz="2800" dirty="0" smtClean="0"/>
              <a:t>Distribution</a:t>
            </a:r>
          </a:p>
          <a:p>
            <a:r>
              <a:rPr lang="en-US" sz="2800" dirty="0" smtClean="0"/>
              <a:t>Exchange</a:t>
            </a:r>
          </a:p>
          <a:p>
            <a:r>
              <a:rPr lang="en-US" sz="2800" dirty="0" smtClean="0"/>
              <a:t>Ecological Biodiversity</a:t>
            </a:r>
          </a:p>
          <a:p>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Emission Cartogram</a:t>
            </a:r>
            <a:endParaRPr lang="en-US" dirty="0"/>
          </a:p>
        </p:txBody>
      </p:sp>
      <p:pic>
        <p:nvPicPr>
          <p:cNvPr id="4" name="Content Placeholder 3" descr="CarbonEmissionMap_2009.jpg"/>
          <p:cNvPicPr>
            <a:picLocks noGrp="1" noChangeAspect="1"/>
          </p:cNvPicPr>
          <p:nvPr>
            <p:ph idx="1"/>
          </p:nvPr>
        </p:nvPicPr>
        <p:blipFill>
          <a:blip r:embed="rId3"/>
          <a:srcRect t="-57" b="-57"/>
          <a:stretch>
            <a:fillRect/>
          </a:stretch>
        </p:blip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lide16.jpg"/>
          <p:cNvPicPr>
            <a:picLocks noGrp="1" noChangeAspect="1"/>
          </p:cNvPicPr>
          <p:nvPr>
            <p:ph idx="1"/>
          </p:nvPr>
        </p:nvPicPr>
        <p:blipFill>
          <a:blip r:embed="rId3"/>
          <a:srcRect l="-18187" r="-18187"/>
          <a:stretch>
            <a:fillRect/>
          </a:stretch>
        </p:blipFill>
        <p:spPr>
          <a:xfrm>
            <a:off x="-1268478" y="346364"/>
            <a:ext cx="11714207" cy="64423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incorporate the effects of degradation in the national accounts</a:t>
            </a:r>
            <a:endParaRPr lang="en-US" dirty="0"/>
          </a:p>
        </p:txBody>
      </p:sp>
      <p:sp>
        <p:nvSpPr>
          <p:cNvPr id="3" name="Content Placeholder 2"/>
          <p:cNvSpPr>
            <a:spLocks noGrp="1"/>
          </p:cNvSpPr>
          <p:nvPr>
            <p:ph idx="1"/>
          </p:nvPr>
        </p:nvSpPr>
        <p:spPr/>
        <p:txBody>
          <a:bodyPr/>
          <a:lstStyle/>
          <a:p>
            <a:endParaRPr lang="en-US" dirty="0" smtClean="0"/>
          </a:p>
          <a:p>
            <a:r>
              <a:rPr lang="en-US" dirty="0" smtClean="0"/>
              <a:t>1) Place a value on degradation</a:t>
            </a:r>
          </a:p>
          <a:p>
            <a:endParaRPr lang="en-US" dirty="0" smtClean="0"/>
          </a:p>
          <a:p>
            <a:r>
              <a:rPr lang="en-US" dirty="0" smtClean="0"/>
              <a:t>2) Locate this valuation in the accounts</a:t>
            </a:r>
            <a:br>
              <a:rPr lang="en-US" dirty="0" smtClean="0"/>
            </a:br>
            <a:r>
              <a:rPr lang="en-US" dirty="0" smtClean="0"/>
              <a:t/>
            </a:r>
            <a:br>
              <a:rPr lang="en-US" dirty="0" smtClean="0"/>
            </a:br>
            <a:r>
              <a:rPr lang="en-US" dirty="0" smtClean="0"/>
              <a:t>--SEEA </a:t>
            </a:r>
            <a:r>
              <a:rPr lang="en-US" dirty="0" smtClean="0"/>
              <a:t>2003 (2.173.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wf_report_infog.jpg"/>
          <p:cNvPicPr>
            <a:picLocks noGrp="1" noChangeAspect="1"/>
          </p:cNvPicPr>
          <p:nvPr>
            <p:ph idx="1"/>
          </p:nvPr>
        </p:nvPicPr>
        <p:blipFill>
          <a:blip r:embed="rId3"/>
          <a:srcRect l="-11508" r="-11508"/>
          <a:stretch>
            <a:fillRect/>
          </a:stretch>
        </p:blipFill>
        <p:spPr>
          <a:xfrm>
            <a:off x="-974639" y="300183"/>
            <a:ext cx="11139258" cy="61261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fatpacific 2.gif"/>
          <p:cNvPicPr>
            <a:picLocks noGrp="1" noChangeAspect="1"/>
          </p:cNvPicPr>
          <p:nvPr>
            <p:ph idx="1"/>
          </p:nvPr>
        </p:nvPicPr>
        <p:blipFill>
          <a:blip r:embed="rId3"/>
          <a:srcRect l="-12036" r="-12036"/>
          <a:stretch>
            <a:fillRect/>
          </a:stretch>
        </p:blipFill>
        <p:spPr>
          <a:xfrm>
            <a:off x="-682818" y="415637"/>
            <a:ext cx="10593435" cy="5825981"/>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map-of-world-upside-down-south-pole-on-top.jpg"/>
          <p:cNvPicPr>
            <a:picLocks noChangeAspect="1"/>
          </p:cNvPicPr>
          <p:nvPr/>
        </p:nvPicPr>
        <p:blipFill>
          <a:blip r:embed="rId3"/>
          <a:stretch>
            <a:fillRect/>
          </a:stretch>
        </p:blipFill>
        <p:spPr>
          <a:xfrm>
            <a:off x="381193" y="559619"/>
            <a:ext cx="8423742" cy="581238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dubai before and after.jpg"/>
          <p:cNvPicPr>
            <a:picLocks noGrp="1" noChangeAspect="1"/>
          </p:cNvPicPr>
          <p:nvPr>
            <p:ph idx="1"/>
          </p:nvPr>
        </p:nvPicPr>
        <p:blipFill>
          <a:blip r:embed="rId3"/>
          <a:srcRect l="-25763" r="-25763"/>
          <a:stretch>
            <a:fillRect/>
          </a:stretch>
        </p:blipFill>
        <p:spPr>
          <a:xfrm>
            <a:off x="-701707" y="346365"/>
            <a:ext cx="10635421" cy="5849072"/>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futuristic-architekturbauen-and-life-aequorea-floating-city.jpg"/>
          <p:cNvPicPr>
            <a:picLocks noGrp="1" noChangeAspect="1"/>
          </p:cNvPicPr>
          <p:nvPr>
            <p:ph idx="1"/>
          </p:nvPr>
        </p:nvPicPr>
        <p:blipFill>
          <a:blip r:embed="rId3"/>
          <a:srcRect l="-6368" r="-6368"/>
          <a:stretch>
            <a:fillRect/>
          </a:stretch>
        </p:blipFill>
        <p:spPr>
          <a:xfrm>
            <a:off x="-493858" y="623456"/>
            <a:ext cx="10173571" cy="5595072"/>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lilypad-floating-city-with-futuristic-architecture-by-vincent-callebaut-04.jpg"/>
          <p:cNvPicPr>
            <a:picLocks noGrp="1" noChangeAspect="1"/>
          </p:cNvPicPr>
          <p:nvPr>
            <p:ph idx="1"/>
          </p:nvPr>
        </p:nvPicPr>
        <p:blipFill>
          <a:blip r:embed="rId3"/>
          <a:srcRect l="-12618" r="-12618"/>
          <a:stretch>
            <a:fillRect/>
          </a:stretch>
        </p:blipFill>
        <p:spPr>
          <a:xfrm>
            <a:off x="-577831" y="600365"/>
            <a:ext cx="10257544" cy="5641254"/>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views sunset.psd"/>
          <p:cNvPicPr>
            <a:picLocks noGrp="1" noChangeAspect="1"/>
          </p:cNvPicPr>
          <p:nvPr>
            <p:ph idx="1"/>
          </p:nvPr>
        </p:nvPicPr>
        <p:blipFill>
          <a:blip r:embed="rId3"/>
          <a:srcRect l="-11838" r="-11838"/>
          <a:stretch>
            <a:fillRect/>
          </a:stretch>
        </p:blipFill>
        <p:spPr>
          <a:xfrm>
            <a:off x="-547836" y="644744"/>
            <a:ext cx="10270752" cy="5648518"/>
          </a:xfrm>
        </p:spPr>
      </p:pic>
      <p:sp>
        <p:nvSpPr>
          <p:cNvPr id="5" name="TextBox 4"/>
          <p:cNvSpPr txBox="1"/>
          <p:nvPr/>
        </p:nvSpPr>
        <p:spPr>
          <a:xfrm>
            <a:off x="553606" y="5200177"/>
            <a:ext cx="2420671" cy="923330"/>
          </a:xfrm>
          <a:prstGeom prst="rect">
            <a:avLst/>
          </a:prstGeom>
          <a:noFill/>
        </p:spPr>
        <p:txBody>
          <a:bodyPr wrap="square" rtlCol="0">
            <a:spAutoFit/>
          </a:bodyPr>
          <a:lstStyle/>
          <a:p>
            <a:r>
              <a:rPr lang="en-US" dirty="0" smtClean="0">
                <a:solidFill>
                  <a:schemeClr val="bg1"/>
                </a:solidFill>
                <a:latin typeface="Street - Plain"/>
                <a:cs typeface="Street - Plain"/>
              </a:rPr>
              <a:t>Arnie Saiki </a:t>
            </a:r>
            <a:br>
              <a:rPr lang="en-US" dirty="0" smtClean="0">
                <a:solidFill>
                  <a:schemeClr val="bg1"/>
                </a:solidFill>
                <a:latin typeface="Street - Plain"/>
                <a:cs typeface="Street - Plain"/>
              </a:rPr>
            </a:br>
            <a:r>
              <a:rPr lang="en-US" dirty="0" smtClean="0">
                <a:solidFill>
                  <a:schemeClr val="bg1"/>
                </a:solidFill>
                <a:latin typeface="Street - Plain"/>
                <a:cs typeface="Street - Plain"/>
                <a:hlinkClick r:id="rId4"/>
              </a:rPr>
              <a:t>arnie@imipono.org</a:t>
            </a:r>
            <a:r>
              <a:rPr lang="en-US" dirty="0" smtClean="0">
                <a:solidFill>
                  <a:schemeClr val="bg1"/>
                </a:solidFill>
                <a:latin typeface="Street - Plain"/>
                <a:cs typeface="Street - Plain"/>
              </a:rPr>
              <a:t>               </a:t>
            </a:r>
            <a:br>
              <a:rPr lang="en-US" dirty="0" smtClean="0">
                <a:solidFill>
                  <a:schemeClr val="bg1"/>
                </a:solidFill>
                <a:latin typeface="Street - Plain"/>
                <a:cs typeface="Street - Plain"/>
              </a:rPr>
            </a:br>
            <a:r>
              <a:rPr lang="en-US" dirty="0" smtClean="0">
                <a:solidFill>
                  <a:schemeClr val="bg1"/>
                </a:solidFill>
                <a:latin typeface="Street - Plain"/>
                <a:cs typeface="Street - Plain"/>
              </a:rPr>
              <a:t>http://</a:t>
            </a:r>
            <a:r>
              <a:rPr lang="en-US" dirty="0" err="1" smtClean="0">
                <a:solidFill>
                  <a:schemeClr val="bg1"/>
                </a:solidFill>
                <a:latin typeface="Street - Plain"/>
                <a:cs typeface="Street - Plain"/>
              </a:rPr>
              <a:t>Imipono.com</a:t>
            </a:r>
            <a:endParaRPr lang="en-US" dirty="0">
              <a:solidFill>
                <a:schemeClr val="bg1"/>
              </a:solidFill>
              <a:latin typeface="Street - Plain"/>
              <a:cs typeface="Street - Plain"/>
            </a:endParaRPr>
          </a:p>
        </p:txBody>
      </p:sp>
      <p:sp>
        <p:nvSpPr>
          <p:cNvPr id="6" name="TextBox 5"/>
          <p:cNvSpPr txBox="1"/>
          <p:nvPr/>
        </p:nvSpPr>
        <p:spPr>
          <a:xfrm>
            <a:off x="2974277" y="3630517"/>
            <a:ext cx="2930856" cy="2031325"/>
          </a:xfrm>
          <a:prstGeom prst="rect">
            <a:avLst/>
          </a:prstGeom>
          <a:noFill/>
        </p:spPr>
        <p:txBody>
          <a:bodyPr wrap="square" rtlCol="0">
            <a:spAutoFit/>
          </a:bodyPr>
          <a:lstStyle/>
          <a:p>
            <a:pPr algn="ctr"/>
            <a:r>
              <a:rPr lang="en-US" dirty="0" err="1" smtClean="0">
                <a:solidFill>
                  <a:schemeClr val="bg1"/>
                </a:solidFill>
                <a:latin typeface="Street - Plain"/>
                <a:cs typeface="Street - Plain"/>
              </a:rPr>
              <a:t>Malama</a:t>
            </a:r>
            <a:r>
              <a:rPr lang="en-US" dirty="0" smtClean="0">
                <a:solidFill>
                  <a:schemeClr val="bg1"/>
                </a:solidFill>
                <a:latin typeface="Street - Plain"/>
                <a:cs typeface="Street - Plain"/>
              </a:rPr>
              <a:t> </a:t>
            </a:r>
            <a:r>
              <a:rPr lang="en-US" dirty="0" err="1" smtClean="0">
                <a:solidFill>
                  <a:schemeClr val="bg1"/>
                </a:solidFill>
                <a:latin typeface="Street - Plain"/>
                <a:cs typeface="Street - Plain"/>
              </a:rPr>
              <a:t>Aina</a:t>
            </a:r>
            <a:endParaRPr lang="en-US" dirty="0" smtClean="0">
              <a:solidFill>
                <a:schemeClr val="bg1"/>
              </a:solidFill>
              <a:latin typeface="Street - Plain"/>
              <a:cs typeface="Street - Plain"/>
            </a:endParaRPr>
          </a:p>
          <a:p>
            <a:pPr algn="ctr"/>
            <a:r>
              <a:rPr lang="en-US" dirty="0" err="1" smtClean="0">
                <a:solidFill>
                  <a:schemeClr val="bg1"/>
                </a:solidFill>
                <a:latin typeface="Street - Plain"/>
                <a:cs typeface="Street - Plain"/>
              </a:rPr>
              <a:t>Malama</a:t>
            </a:r>
            <a:r>
              <a:rPr lang="en-US" dirty="0" smtClean="0">
                <a:solidFill>
                  <a:schemeClr val="bg1"/>
                </a:solidFill>
                <a:latin typeface="Street - Plain"/>
                <a:cs typeface="Street - Plain"/>
              </a:rPr>
              <a:t> </a:t>
            </a:r>
            <a:r>
              <a:rPr lang="en-US" dirty="0" err="1" smtClean="0">
                <a:solidFill>
                  <a:schemeClr val="bg1"/>
                </a:solidFill>
                <a:latin typeface="Street - Plain"/>
                <a:cs typeface="Street - Plain"/>
              </a:rPr>
              <a:t>Moana</a:t>
            </a:r>
            <a:endParaRPr lang="en-US" dirty="0" smtClean="0">
              <a:solidFill>
                <a:schemeClr val="bg1"/>
              </a:solidFill>
              <a:latin typeface="Street - Plain"/>
              <a:cs typeface="Street - Plain"/>
            </a:endParaRPr>
          </a:p>
          <a:p>
            <a:pPr algn="ctr"/>
            <a:r>
              <a:rPr lang="en-US" dirty="0" err="1" smtClean="0">
                <a:solidFill>
                  <a:schemeClr val="bg1"/>
                </a:solidFill>
                <a:latin typeface="Street - Plain"/>
                <a:cs typeface="Street - Plain"/>
              </a:rPr>
              <a:t>Malama</a:t>
            </a:r>
            <a:r>
              <a:rPr lang="en-US" dirty="0" smtClean="0">
                <a:solidFill>
                  <a:schemeClr val="bg1"/>
                </a:solidFill>
                <a:latin typeface="Street - Plain"/>
                <a:cs typeface="Street - Plain"/>
              </a:rPr>
              <a:t> Pono</a:t>
            </a:r>
          </a:p>
          <a:p>
            <a:pPr algn="ctr"/>
            <a:r>
              <a:rPr lang="en-US" dirty="0" smtClean="0">
                <a:solidFill>
                  <a:schemeClr val="bg1"/>
                </a:solidFill>
                <a:latin typeface="Street - Plain"/>
                <a:cs typeface="Street - Plain"/>
              </a:rPr>
              <a:t>Aloha </a:t>
            </a:r>
            <a:r>
              <a:rPr lang="en-US" dirty="0" err="1" smtClean="0">
                <a:solidFill>
                  <a:schemeClr val="bg1"/>
                </a:solidFill>
                <a:latin typeface="Street - Plain"/>
                <a:cs typeface="Street - Plain"/>
              </a:rPr>
              <a:t>Ke</a:t>
            </a:r>
            <a:r>
              <a:rPr lang="en-US" dirty="0" smtClean="0">
                <a:solidFill>
                  <a:schemeClr val="bg1"/>
                </a:solidFill>
                <a:latin typeface="Street - Plain"/>
                <a:cs typeface="Street - Plain"/>
              </a:rPr>
              <a:t> </a:t>
            </a:r>
            <a:r>
              <a:rPr lang="en-US" dirty="0" err="1" smtClean="0">
                <a:solidFill>
                  <a:schemeClr val="bg1"/>
                </a:solidFill>
                <a:latin typeface="Street - Plain"/>
                <a:cs typeface="Street - Plain"/>
              </a:rPr>
              <a:t>Akua</a:t>
            </a:r>
            <a:endParaRPr lang="en-US" dirty="0" smtClean="0">
              <a:solidFill>
                <a:schemeClr val="bg1"/>
              </a:solidFill>
              <a:latin typeface="Street - Plain"/>
              <a:cs typeface="Street - Plain"/>
            </a:endParaRPr>
          </a:p>
          <a:p>
            <a:pPr algn="ctr"/>
            <a:endParaRPr lang="en-US" dirty="0" smtClean="0">
              <a:solidFill>
                <a:schemeClr val="bg1"/>
              </a:solidFill>
              <a:latin typeface="Street - Plain"/>
              <a:cs typeface="Street - Plain"/>
            </a:endParaRPr>
          </a:p>
          <a:p>
            <a:pPr algn="ctr"/>
            <a:r>
              <a:rPr lang="en-US" dirty="0" err="1" smtClean="0">
                <a:solidFill>
                  <a:schemeClr val="bg1"/>
                </a:solidFill>
                <a:latin typeface="Street - Plain"/>
                <a:cs typeface="Street - Plain"/>
              </a:rPr>
              <a:t>Mahalo</a:t>
            </a:r>
            <a:r>
              <a:rPr lang="en-US" dirty="0" smtClean="0">
                <a:solidFill>
                  <a:schemeClr val="bg1"/>
                </a:solidFill>
                <a:latin typeface="Street - Plain"/>
                <a:cs typeface="Street - Plain"/>
              </a:rPr>
              <a:t> </a:t>
            </a:r>
            <a:r>
              <a:rPr lang="en-US" dirty="0" err="1" smtClean="0">
                <a:solidFill>
                  <a:schemeClr val="bg1"/>
                </a:solidFill>
                <a:latin typeface="Street - Plain"/>
                <a:cs typeface="Street - Plain"/>
              </a:rPr>
              <a:t>nui</a:t>
            </a:r>
            <a:r>
              <a:rPr lang="en-US" dirty="0" smtClean="0">
                <a:solidFill>
                  <a:schemeClr val="bg1"/>
                </a:solidFill>
                <a:latin typeface="Street - Plain"/>
                <a:cs typeface="Street - Plain"/>
              </a:rPr>
              <a:t> </a:t>
            </a:r>
            <a:r>
              <a:rPr lang="en-US" dirty="0" err="1" smtClean="0">
                <a:solidFill>
                  <a:schemeClr val="bg1"/>
                </a:solidFill>
                <a:latin typeface="Street - Plain"/>
                <a:cs typeface="Street - Plain"/>
              </a:rPr>
              <a:t>loa</a:t>
            </a:r>
            <a:r>
              <a:rPr lang="en-US" dirty="0" smtClean="0">
                <a:solidFill>
                  <a:schemeClr val="bg1"/>
                </a:solidFill>
                <a:latin typeface="Street - Plain"/>
                <a:cs typeface="Street - Plain"/>
              </a:rPr>
              <a:t/>
            </a:r>
            <a:br>
              <a:rPr lang="en-US" dirty="0" smtClean="0">
                <a:solidFill>
                  <a:schemeClr val="bg1"/>
                </a:solidFill>
                <a:latin typeface="Street - Plain"/>
                <a:cs typeface="Street - Plain"/>
              </a:rPr>
            </a:br>
            <a:endParaRPr lang="en-US" dirty="0">
              <a:solidFill>
                <a:schemeClr val="bg1"/>
              </a:solidFill>
              <a:latin typeface="Street - Plain"/>
              <a:cs typeface="Street - Plai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lide01.jpg"/>
          <p:cNvPicPr>
            <a:picLocks noGrp="1" noChangeAspect="1"/>
          </p:cNvPicPr>
          <p:nvPr>
            <p:ph idx="1"/>
          </p:nvPr>
        </p:nvPicPr>
        <p:blipFill>
          <a:blip r:embed="rId3"/>
          <a:srcRect l="-18187" r="-18187"/>
          <a:stretch>
            <a:fillRect/>
          </a:stretch>
        </p:blipFill>
        <p:spPr>
          <a:xfrm>
            <a:off x="-1045270" y="357167"/>
            <a:ext cx="10525906" cy="578884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0950"/>
            <a:ext cx="8229600" cy="5265214"/>
          </a:xfrm>
        </p:spPr>
        <p:txBody>
          <a:bodyPr/>
          <a:lstStyle/>
          <a:p>
            <a:r>
              <a:rPr lang="en-US" dirty="0" smtClean="0"/>
              <a:t>Have we done what we can to protect the ecological biodiversity of our region?</a:t>
            </a:r>
          </a:p>
          <a:p>
            <a:endParaRPr lang="en-US" dirty="0" smtClean="0"/>
          </a:p>
          <a:p>
            <a:r>
              <a:rPr lang="en-US" dirty="0" smtClean="0"/>
              <a:t>Have we been able to maximize the value in how we account for our regional assets so that we can leverage our collective equity and be on par with the other regions of the world?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Membership of the Statistical Commission 2017 </a:t>
            </a:r>
            <a:endParaRPr lang="en-US" dirty="0"/>
          </a:p>
        </p:txBody>
      </p:sp>
      <p:graphicFrame>
        <p:nvGraphicFramePr>
          <p:cNvPr id="7" name="Content Placeholder 6"/>
          <p:cNvGraphicFramePr>
            <a:graphicFrameLocks noGrp="1"/>
          </p:cNvGraphicFramePr>
          <p:nvPr>
            <p:ph idx="1"/>
          </p:nvPr>
        </p:nvGraphicFramePr>
        <p:xfrm>
          <a:off x="457200" y="1600200"/>
          <a:ext cx="8229600" cy="36576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1800" b="1" kern="1200" baseline="0" dirty="0" smtClean="0">
                          <a:solidFill>
                            <a:schemeClr val="lt1"/>
                          </a:solidFill>
                          <a:latin typeface="+mn-lt"/>
                          <a:ea typeface="+mn-ea"/>
                          <a:cs typeface="+mn-cs"/>
                        </a:rPr>
                        <a:t>ANGOLA 2017 </a:t>
                      </a:r>
                    </a:p>
                    <a:p>
                      <a:r>
                        <a:rPr lang="en-US" sz="1800" b="1" kern="1200" baseline="0" dirty="0" smtClean="0">
                          <a:solidFill>
                            <a:schemeClr val="lt1"/>
                          </a:solidFill>
                          <a:latin typeface="+mn-lt"/>
                          <a:ea typeface="+mn-ea"/>
                          <a:cs typeface="+mn-cs"/>
                        </a:rPr>
                        <a:t>BELARUS 2020 </a:t>
                      </a:r>
                    </a:p>
                    <a:p>
                      <a:r>
                        <a:rPr lang="en-US" sz="1800" b="1" kern="1200" baseline="0" dirty="0" smtClean="0">
                          <a:solidFill>
                            <a:schemeClr val="lt1"/>
                          </a:solidFill>
                          <a:latin typeface="+mn-lt"/>
                          <a:ea typeface="+mn-ea"/>
                          <a:cs typeface="+mn-cs"/>
                        </a:rPr>
                        <a:t>* BRAZIL 2017 </a:t>
                      </a:r>
                    </a:p>
                    <a:p>
                      <a:r>
                        <a:rPr lang="en-US" sz="1800" b="1" kern="1200" baseline="0" dirty="0" smtClean="0">
                          <a:solidFill>
                            <a:schemeClr val="lt1"/>
                          </a:solidFill>
                          <a:latin typeface="+mn-lt"/>
                          <a:ea typeface="+mn-ea"/>
                          <a:cs typeface="+mn-cs"/>
                        </a:rPr>
                        <a:t>CAMEROON 2017 </a:t>
                      </a:r>
                    </a:p>
                    <a:p>
                      <a:r>
                        <a:rPr lang="en-US" sz="1800" b="1" kern="1200" baseline="0" dirty="0" smtClean="0">
                          <a:solidFill>
                            <a:schemeClr val="lt1"/>
                          </a:solidFill>
                          <a:latin typeface="+mn-lt"/>
                          <a:ea typeface="+mn-ea"/>
                          <a:cs typeface="+mn-cs"/>
                        </a:rPr>
                        <a:t>CHINA 2020 </a:t>
                      </a:r>
                    </a:p>
                    <a:p>
                      <a:r>
                        <a:rPr lang="en-US" sz="1800" b="1" kern="1200" baseline="0" dirty="0" smtClean="0">
                          <a:solidFill>
                            <a:schemeClr val="lt1"/>
                          </a:solidFill>
                          <a:latin typeface="+mn-lt"/>
                          <a:ea typeface="+mn-ea"/>
                          <a:cs typeface="+mn-cs"/>
                        </a:rPr>
                        <a:t>COLOMBIA 2020 </a:t>
                      </a:r>
                    </a:p>
                    <a:p>
                      <a:r>
                        <a:rPr lang="en-US" sz="1800" b="1" kern="1200" baseline="0" dirty="0" smtClean="0">
                          <a:solidFill>
                            <a:schemeClr val="lt1"/>
                          </a:solidFill>
                          <a:latin typeface="+mn-lt"/>
                          <a:ea typeface="+mn-ea"/>
                          <a:cs typeface="+mn-cs"/>
                        </a:rPr>
                        <a:t>CUBA 2019 </a:t>
                      </a:r>
                    </a:p>
                    <a:p>
                      <a:r>
                        <a:rPr lang="en-US" sz="1800" b="1" kern="1200" baseline="0" dirty="0" smtClean="0">
                          <a:solidFill>
                            <a:schemeClr val="lt1"/>
                          </a:solidFill>
                          <a:latin typeface="+mn-lt"/>
                          <a:ea typeface="+mn-ea"/>
                          <a:cs typeface="+mn-cs"/>
                        </a:rPr>
                        <a:t>GERMANY 2020 </a:t>
                      </a:r>
                    </a:p>
                    <a:p>
                      <a:r>
                        <a:rPr lang="en-US" sz="1800" b="1" kern="1200" baseline="0" dirty="0" smtClean="0">
                          <a:solidFill>
                            <a:schemeClr val="lt1"/>
                          </a:solidFill>
                          <a:latin typeface="+mn-lt"/>
                          <a:ea typeface="+mn-ea"/>
                          <a:cs typeface="+mn-cs"/>
                        </a:rPr>
                        <a:t>ITALY 2017 </a:t>
                      </a:r>
                    </a:p>
                    <a:p>
                      <a:r>
                        <a:rPr lang="en-US" sz="1800" b="1" kern="1200" baseline="0" dirty="0" smtClean="0">
                          <a:solidFill>
                            <a:schemeClr val="lt1"/>
                          </a:solidFill>
                          <a:latin typeface="+mn-lt"/>
                          <a:ea typeface="+mn-ea"/>
                          <a:cs typeface="+mn-cs"/>
                        </a:rPr>
                        <a:t>JAPAN 2020 </a:t>
                      </a:r>
                    </a:p>
                    <a:p>
                      <a:r>
                        <a:rPr lang="en-US" sz="1800" b="1" kern="1200" baseline="0" dirty="0" smtClean="0">
                          <a:solidFill>
                            <a:schemeClr val="lt1"/>
                          </a:solidFill>
                          <a:latin typeface="+mn-lt"/>
                          <a:ea typeface="+mn-ea"/>
                          <a:cs typeface="+mn-cs"/>
                        </a:rPr>
                        <a:t>* KENYA 2019 </a:t>
                      </a:r>
                    </a:p>
                    <a:p>
                      <a:r>
                        <a:rPr lang="en-US" sz="1800" b="1" kern="1200" baseline="0" dirty="0" smtClean="0">
                          <a:solidFill>
                            <a:schemeClr val="lt1"/>
                          </a:solidFill>
                          <a:latin typeface="+mn-lt"/>
                          <a:ea typeface="+mn-ea"/>
                          <a:cs typeface="+mn-cs"/>
                        </a:rPr>
                        <a:t>* LATVIA 2019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lt1"/>
                          </a:solidFill>
                          <a:latin typeface="+mn-lt"/>
                          <a:ea typeface="+mn-ea"/>
                          <a:cs typeface="+mn-cs"/>
                        </a:rPr>
                        <a:t>LIBYA 2017 </a:t>
                      </a:r>
                      <a:br>
                        <a:rPr lang="en-US" sz="1800" b="1" kern="1200" baseline="0" dirty="0" smtClean="0">
                          <a:solidFill>
                            <a:schemeClr val="lt1"/>
                          </a:solidFill>
                          <a:latin typeface="+mn-lt"/>
                          <a:ea typeface="+mn-ea"/>
                          <a:cs typeface="+mn-cs"/>
                        </a:rPr>
                      </a:br>
                      <a:r>
                        <a:rPr lang="en-US" sz="1800" b="1" kern="1200" baseline="0" dirty="0" smtClean="0">
                          <a:solidFill>
                            <a:schemeClr val="lt1"/>
                          </a:solidFill>
                          <a:latin typeface="+mn-lt"/>
                          <a:ea typeface="+mn-ea"/>
                          <a:cs typeface="+mn-cs"/>
                        </a:rPr>
                        <a:t>MEXICO 2020 </a:t>
                      </a:r>
                    </a:p>
                    <a:p>
                      <a:r>
                        <a:rPr lang="en-US" sz="1800" b="1" kern="1200" baseline="0" dirty="0" smtClean="0">
                          <a:solidFill>
                            <a:schemeClr val="lt1"/>
                          </a:solidFill>
                          <a:latin typeface="+mn-lt"/>
                          <a:ea typeface="+mn-ea"/>
                          <a:cs typeface="+mn-cs"/>
                        </a:rPr>
                        <a:t>NEW ZEALAND 2017 </a:t>
                      </a:r>
                    </a:p>
                    <a:p>
                      <a:r>
                        <a:rPr lang="en-US" sz="1800" b="1" kern="1200" baseline="0" dirty="0" smtClean="0">
                          <a:solidFill>
                            <a:schemeClr val="lt1"/>
                          </a:solidFill>
                          <a:latin typeface="+mn-lt"/>
                          <a:ea typeface="+mn-ea"/>
                          <a:cs typeface="+mn-cs"/>
                        </a:rPr>
                        <a:t>QATAR 2019 </a:t>
                      </a:r>
                    </a:p>
                    <a:p>
                      <a:r>
                        <a:rPr lang="en-US" sz="1800" b="1" kern="1200" baseline="0" dirty="0" smtClean="0">
                          <a:solidFill>
                            <a:schemeClr val="lt1"/>
                          </a:solidFill>
                          <a:latin typeface="+mn-lt"/>
                          <a:ea typeface="+mn-ea"/>
                          <a:cs typeface="+mn-cs"/>
                        </a:rPr>
                        <a:t>* REPUBLIC OF KOREA 2019 </a:t>
                      </a:r>
                    </a:p>
                    <a:p>
                      <a:r>
                        <a:rPr lang="en-US" sz="1800" b="1" kern="1200" baseline="0" dirty="0" smtClean="0">
                          <a:solidFill>
                            <a:schemeClr val="lt1"/>
                          </a:solidFill>
                          <a:latin typeface="+mn-lt"/>
                          <a:ea typeface="+mn-ea"/>
                          <a:cs typeface="+mn-cs"/>
                        </a:rPr>
                        <a:t>ROMANIA 2019 </a:t>
                      </a:r>
                    </a:p>
                    <a:p>
                      <a:r>
                        <a:rPr lang="en-US" sz="1800" b="1" kern="1200" baseline="0" dirty="0" smtClean="0">
                          <a:solidFill>
                            <a:schemeClr val="lt1"/>
                          </a:solidFill>
                          <a:latin typeface="+mn-lt"/>
                          <a:ea typeface="+mn-ea"/>
                          <a:cs typeface="+mn-cs"/>
                        </a:rPr>
                        <a:t>RUSSIAN FEDERATION 2017 </a:t>
                      </a:r>
                    </a:p>
                    <a:p>
                      <a:r>
                        <a:rPr lang="en-US" sz="1800" b="1" kern="1200" baseline="0" dirty="0" smtClean="0">
                          <a:solidFill>
                            <a:schemeClr val="lt1"/>
                          </a:solidFill>
                          <a:latin typeface="+mn-lt"/>
                          <a:ea typeface="+mn-ea"/>
                          <a:cs typeface="+mn-cs"/>
                        </a:rPr>
                        <a:t>SWEDEN 2017 </a:t>
                      </a:r>
                    </a:p>
                    <a:p>
                      <a:r>
                        <a:rPr lang="en-US" sz="1800" b="1" kern="1200" baseline="0" dirty="0" smtClean="0">
                          <a:solidFill>
                            <a:schemeClr val="lt1"/>
                          </a:solidFill>
                          <a:latin typeface="+mn-lt"/>
                          <a:ea typeface="+mn-ea"/>
                          <a:cs typeface="+mn-cs"/>
                        </a:rPr>
                        <a:t>SWITZERLAND 2020 </a:t>
                      </a:r>
                    </a:p>
                    <a:p>
                      <a:r>
                        <a:rPr lang="en-US" sz="1800" b="1" kern="1200" baseline="0" dirty="0" smtClean="0">
                          <a:solidFill>
                            <a:schemeClr val="lt1"/>
                          </a:solidFill>
                          <a:latin typeface="+mn-lt"/>
                          <a:ea typeface="+mn-ea"/>
                          <a:cs typeface="+mn-cs"/>
                        </a:rPr>
                        <a:t>TOGO 2019 </a:t>
                      </a:r>
                    </a:p>
                    <a:p>
                      <a:r>
                        <a:rPr lang="en-US" sz="1800" b="1" kern="1200" baseline="0" dirty="0" smtClean="0">
                          <a:solidFill>
                            <a:schemeClr val="lt1"/>
                          </a:solidFill>
                          <a:latin typeface="+mn-lt"/>
                          <a:ea typeface="+mn-ea"/>
                          <a:cs typeface="+mn-cs"/>
                        </a:rPr>
                        <a:t>* UNITED KINGDOM 2020 </a:t>
                      </a:r>
                    </a:p>
                    <a:p>
                      <a:r>
                        <a:rPr lang="en-US" sz="1800" b="1" kern="1200" baseline="0" dirty="0" smtClean="0">
                          <a:solidFill>
                            <a:schemeClr val="lt1"/>
                          </a:solidFill>
                          <a:latin typeface="+mn-lt"/>
                          <a:ea typeface="+mn-ea"/>
                          <a:cs typeface="+mn-cs"/>
                        </a:rPr>
                        <a:t>UNITED STATES 2019 </a:t>
                      </a:r>
                      <a:endParaRPr lang="en-US" dirty="0" smtClean="0"/>
                    </a:p>
                    <a:p>
                      <a:endParaRPr lang="en-US"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socioeconomic-assessment-of-marine-protected-areas-mpas-the-how-and-the-why-7-638.jpg"/>
          <p:cNvPicPr>
            <a:picLocks noGrp="1" noChangeAspect="1"/>
          </p:cNvPicPr>
          <p:nvPr>
            <p:ph idx="1"/>
          </p:nvPr>
        </p:nvPicPr>
        <p:blipFill>
          <a:blip r:embed="rId3"/>
          <a:srcRect l="-18258" r="-18258"/>
          <a:stretch>
            <a:fillRect/>
          </a:stretch>
        </p:blipFill>
        <p:spPr>
          <a:xfrm>
            <a:off x="-1008339" y="298851"/>
            <a:ext cx="11139258" cy="612616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arine protected triange.jpg"/>
          <p:cNvPicPr>
            <a:picLocks noGrp="1" noChangeAspect="1"/>
          </p:cNvPicPr>
          <p:nvPr>
            <p:ph idx="1"/>
          </p:nvPr>
        </p:nvPicPr>
        <p:blipFill>
          <a:blip r:embed="rId3"/>
          <a:srcRect l="-32392" r="-32392"/>
          <a:stretch>
            <a:fillRect/>
          </a:stretch>
        </p:blipFill>
        <p:spPr>
          <a:xfrm>
            <a:off x="-1547084" y="373563"/>
            <a:ext cx="11139258" cy="61261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lide_52.jpg"/>
          <p:cNvPicPr>
            <a:picLocks noGrp="1" noChangeAspect="1"/>
          </p:cNvPicPr>
          <p:nvPr>
            <p:ph idx="1"/>
          </p:nvPr>
        </p:nvPicPr>
        <p:blipFill>
          <a:blip r:embed="rId3"/>
          <a:srcRect l="-18187" r="-18187"/>
          <a:stretch>
            <a:fillRect/>
          </a:stretch>
        </p:blipFill>
        <p:spPr>
          <a:xfrm>
            <a:off x="-1043397" y="456374"/>
            <a:ext cx="11139258" cy="61261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GDP Generalized</a:t>
            </a:r>
            <a:endParaRPr lang="en-US" dirty="0"/>
          </a:p>
        </p:txBody>
      </p:sp>
      <p:sp>
        <p:nvSpPr>
          <p:cNvPr id="3" name="Content Placeholder 2"/>
          <p:cNvSpPr>
            <a:spLocks noGrp="1"/>
          </p:cNvSpPr>
          <p:nvPr>
            <p:ph idx="1"/>
          </p:nvPr>
        </p:nvSpPr>
        <p:spPr/>
        <p:txBody>
          <a:bodyPr/>
          <a:lstStyle/>
          <a:p>
            <a:r>
              <a:rPr lang="en-US" dirty="0" smtClean="0"/>
              <a:t>GDP = Consumption + Capital formation + Exports - Imports</a:t>
            </a:r>
          </a:p>
          <a:p>
            <a:endParaRPr lang="en-US" dirty="0" smtClean="0"/>
          </a:p>
          <a:p>
            <a:r>
              <a:rPr lang="en-US" dirty="0" smtClean="0"/>
              <a:t>REVISED National Account = Consumption + Capital Formation + </a:t>
            </a:r>
            <a:r>
              <a:rPr lang="en-US" b="1" dirty="0" smtClean="0"/>
              <a:t>Ecological Biodiversity </a:t>
            </a:r>
            <a:r>
              <a:rPr lang="en-US" dirty="0" smtClean="0"/>
              <a:t>+ Exports - Imports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4264</TotalTime>
  <Words>3701</Words>
  <Application>Microsoft Macintosh PowerPoint</Application>
  <PresentationFormat>On-screen Show (4:3)</PresentationFormat>
  <Paragraphs>219</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Membership of the Statistical Commission 2017 </vt:lpstr>
      <vt:lpstr>Slide 6</vt:lpstr>
      <vt:lpstr>Slide 7</vt:lpstr>
      <vt:lpstr>Slide 8</vt:lpstr>
      <vt:lpstr>GDP Generalized</vt:lpstr>
      <vt:lpstr>Slide 10</vt:lpstr>
      <vt:lpstr>2003 Integrated Environmental and Economic Accounting</vt:lpstr>
      <vt:lpstr>Report by the Commission on the Measurement of Economic  Performance and Social Progress</vt:lpstr>
      <vt:lpstr>Slide 13</vt:lpstr>
      <vt:lpstr>The Fifth Pillar: The Ecological Footprint</vt:lpstr>
      <vt:lpstr>Carbon Emission Cartogram</vt:lpstr>
      <vt:lpstr>Slide 16</vt:lpstr>
      <vt:lpstr>How to incorporate the effects of degradation in the national accounts</vt:lpstr>
      <vt:lpstr>Slide 18</vt:lpstr>
      <vt:lpstr>Slide 19</vt:lpstr>
      <vt:lpstr>Slide 20</vt:lpstr>
      <vt:lpstr>Slide 21</vt:lpstr>
      <vt:lpstr>Slide 22</vt:lpstr>
      <vt:lpstr>Slide 23</vt:lpstr>
    </vt:vector>
  </TitlesOfParts>
  <Company>globulab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oni baba</dc:creator>
  <cp:lastModifiedBy>oni baba</cp:lastModifiedBy>
  <cp:revision>21</cp:revision>
  <dcterms:created xsi:type="dcterms:W3CDTF">2016-12-08T17:54:57Z</dcterms:created>
  <dcterms:modified xsi:type="dcterms:W3CDTF">2016-12-08T19:29:55Z</dcterms:modified>
</cp:coreProperties>
</file>